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5" r:id="rId1"/>
  </p:sldMasterIdLst>
  <p:notesMasterIdLst>
    <p:notesMasterId r:id="rId47"/>
  </p:notesMasterIdLst>
  <p:sldIdLst>
    <p:sldId id="258"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88" r:id="rId19"/>
    <p:sldId id="289" r:id="rId20"/>
    <p:sldId id="290" r:id="rId21"/>
    <p:sldId id="279" r:id="rId22"/>
    <p:sldId id="280" r:id="rId23"/>
    <p:sldId id="291" r:id="rId24"/>
    <p:sldId id="314" r:id="rId25"/>
    <p:sldId id="313" r:id="rId26"/>
    <p:sldId id="298" r:id="rId27"/>
    <p:sldId id="294" r:id="rId28"/>
    <p:sldId id="295" r:id="rId29"/>
    <p:sldId id="296" r:id="rId30"/>
    <p:sldId id="293" r:id="rId31"/>
    <p:sldId id="297"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p:restoredTop sz="93878"/>
  </p:normalViewPr>
  <p:slideViewPr>
    <p:cSldViewPr snapToGrid="0" snapToObjects="1">
      <p:cViewPr varScale="1">
        <p:scale>
          <a:sx n="154" d="100"/>
          <a:sy n="154" d="100"/>
        </p:scale>
        <p:origin x="11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b9e213c133_0_5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b9e213c133_0_5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ab159a6d6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ab159a6d6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ab159a6d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ab159a6d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ab159a6d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ab159a6d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bab159a6d6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bab159a6d6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bab159a6d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bab159a6d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bab159a6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bab159a6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bab159a6d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bab159a6d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37727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19065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ab159a6d6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ab159a6d6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True Positive Rate</a:t>
            </a:r>
            <a:endParaRPr/>
          </a:p>
        </p:txBody>
      </p:sp>
    </p:spTree>
    <p:extLst>
      <p:ext uri="{BB962C8B-B14F-4D97-AF65-F5344CB8AC3E}">
        <p14:creationId xmlns:p14="http://schemas.microsoft.com/office/powerpoint/2010/main" val="226732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ab159a6d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ab159a6d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b9e213c1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b9e213c1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317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48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69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218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12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490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81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9e213c133_0_5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9e213c133_0_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729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33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16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9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528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003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14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359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bab159a6d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bab159a6d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84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b9e213c133_0_5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b9e213c133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b9e213c133_0_5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b9e213c133_0_5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b9e213c133_0_5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b9e213c133_0_5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bab159a6d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bab159a6d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bab159a6d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bab159a6d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ab159a6d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ab159a6d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56127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20" name="Google Shape;20;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87"/>
        <p:cNvGrpSpPr/>
        <p:nvPr/>
      </p:nvGrpSpPr>
      <p:grpSpPr>
        <a:xfrm>
          <a:off x="0" y="0"/>
          <a:ext cx="0" cy="0"/>
          <a:chOff x="0" y="0"/>
          <a:chExt cx="0" cy="0"/>
        </a:xfrm>
      </p:grpSpPr>
      <p:sp>
        <p:nvSpPr>
          <p:cNvPr id="88" name="Google Shape;88;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90" name="Google Shape;90;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1" name="Google Shape;91;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5"/>
        <p:cNvGrpSpPr/>
        <p:nvPr/>
      </p:nvGrpSpPr>
      <p:grpSpPr>
        <a:xfrm>
          <a:off x="0" y="0"/>
          <a:ext cx="0" cy="0"/>
          <a:chOff x="0" y="0"/>
          <a:chExt cx="0" cy="0"/>
        </a:xfrm>
      </p:grpSpPr>
      <p:sp>
        <p:nvSpPr>
          <p:cNvPr id="96" name="Google Shape;96;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 name="Google Shape;97;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98" name="Google Shape;98;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99" name="Google Shape;99;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3"/>
        <p:cNvGrpSpPr/>
        <p:nvPr/>
      </p:nvGrpSpPr>
      <p:grpSpPr>
        <a:xfrm>
          <a:off x="0" y="0"/>
          <a:ext cx="0" cy="0"/>
          <a:chOff x="0" y="0"/>
          <a:chExt cx="0" cy="0"/>
        </a:xfrm>
      </p:grpSpPr>
      <p:sp>
        <p:nvSpPr>
          <p:cNvPr id="106" name="Google Shape;106;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09"/>
        <p:cNvGrpSpPr/>
        <p:nvPr/>
      </p:nvGrpSpPr>
      <p:grpSpPr>
        <a:xfrm>
          <a:off x="0" y="0"/>
          <a:ext cx="0" cy="0"/>
          <a:chOff x="0" y="0"/>
          <a:chExt cx="0" cy="0"/>
        </a:xfrm>
      </p:grpSpPr>
      <p:sp>
        <p:nvSpPr>
          <p:cNvPr id="110" name="Google Shape;110;p15"/>
          <p:cNvSpPr/>
          <p:nvPr userDrawn="1"/>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5"/>
        <p:cNvGrpSpPr/>
        <p:nvPr/>
      </p:nvGrpSpPr>
      <p:grpSpPr>
        <a:xfrm>
          <a:off x="0" y="0"/>
          <a:ext cx="0" cy="0"/>
          <a:chOff x="0" y="0"/>
          <a:chExt cx="0" cy="0"/>
        </a:xfrm>
      </p:grpSpPr>
      <p:sp>
        <p:nvSpPr>
          <p:cNvPr id="116" name="Google Shape;116;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1"/>
        <p:cNvGrpSpPr/>
        <p:nvPr/>
      </p:nvGrpSpPr>
      <p:grpSpPr>
        <a:xfrm>
          <a:off x="0" y="0"/>
          <a:ext cx="0" cy="0"/>
          <a:chOff x="0" y="0"/>
          <a:chExt cx="0" cy="0"/>
        </a:xfrm>
      </p:grpSpPr>
      <p:sp>
        <p:nvSpPr>
          <p:cNvPr id="123" name="Google Shape;123;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26"/>
        <p:cNvGrpSpPr/>
        <p:nvPr/>
      </p:nvGrpSpPr>
      <p:grpSpPr>
        <a:xfrm>
          <a:off x="0" y="0"/>
          <a:ext cx="0" cy="0"/>
          <a:chOff x="0" y="0"/>
          <a:chExt cx="0" cy="0"/>
        </a:xfrm>
      </p:grpSpPr>
      <p:sp>
        <p:nvSpPr>
          <p:cNvPr id="127" name="Google Shape;127;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28" name="Google Shape;128;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0" name="Google Shape;130;p1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3"/>
        <p:cNvGrpSpPr/>
        <p:nvPr/>
      </p:nvGrpSpPr>
      <p:grpSpPr>
        <a:xfrm>
          <a:off x="0" y="0"/>
          <a:ext cx="0" cy="0"/>
          <a:chOff x="0" y="0"/>
          <a:chExt cx="0" cy="0"/>
        </a:xfrm>
      </p:grpSpPr>
      <p:sp>
        <p:nvSpPr>
          <p:cNvPr id="134" name="Google Shape;134;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5" name="Google Shape;135;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37" name="Google Shape;137;p19"/>
          <p:cNvPicPr preferRelativeResize="0"/>
          <p:nvPr/>
        </p:nvPicPr>
        <p:blipFill>
          <a:blip r:embed="rId2">
            <a:alphaModFix/>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0"/>
        <p:cNvGrpSpPr/>
        <p:nvPr/>
      </p:nvGrpSpPr>
      <p:grpSpPr>
        <a:xfrm>
          <a:off x="0" y="0"/>
          <a:ext cx="0" cy="0"/>
          <a:chOff x="0" y="0"/>
          <a:chExt cx="0" cy="0"/>
        </a:xfrm>
      </p:grpSpPr>
      <p:sp>
        <p:nvSpPr>
          <p:cNvPr id="142" name="Google Shape;142;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3" name="Google Shape;143;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45" name="Google Shape;145;p20"/>
          <p:cNvPicPr preferRelativeResize="0"/>
          <p:nvPr userDrawn="1"/>
        </p:nvPicPr>
        <p:blipFill>
          <a:blip r:embed="rId2">
            <a:alphaModFix/>
          </a:blip>
          <a:stretch>
            <a:fillRect/>
          </a:stretch>
        </p:blipFill>
        <p:spPr>
          <a:xfrm>
            <a:off x="3870769" y="0"/>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48"/>
        <p:cNvGrpSpPr/>
        <p:nvPr/>
      </p:nvGrpSpPr>
      <p:grpSpPr>
        <a:xfrm>
          <a:off x="0" y="0"/>
          <a:ext cx="0" cy="0"/>
          <a:chOff x="0" y="0"/>
          <a:chExt cx="0" cy="0"/>
        </a:xfrm>
      </p:grpSpPr>
      <p:sp>
        <p:nvSpPr>
          <p:cNvPr id="149" name="Google Shape;149;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0" name="Google Shape;150;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2" name="Google Shape;152;p21"/>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FFFFFF"/>
                </a:solidFill>
                <a:latin typeface="Roboto"/>
                <a:ea typeface="Roboto"/>
                <a:cs typeface="Roboto"/>
                <a:sym typeface="Roboto"/>
              </a:rPr>
              <a:t>Agenda</a:t>
            </a:r>
            <a:endParaRPr sz="3300" b="1"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55"/>
        <p:cNvGrpSpPr/>
        <p:nvPr/>
      </p:nvGrpSpPr>
      <p:grpSpPr>
        <a:xfrm>
          <a:off x="0" y="0"/>
          <a:ext cx="0" cy="0"/>
          <a:chOff x="0" y="0"/>
          <a:chExt cx="0" cy="0"/>
        </a:xfrm>
      </p:grpSpPr>
      <p:sp>
        <p:nvSpPr>
          <p:cNvPr id="156" name="Google Shape;156;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7" name="Google Shape;157;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59" name="Google Shape;159;p2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4" name="Google Shape;164;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66" name="Google Shape;166;p2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69"/>
        <p:cNvGrpSpPr/>
        <p:nvPr/>
      </p:nvGrpSpPr>
      <p:grpSpPr>
        <a:xfrm>
          <a:off x="0" y="0"/>
          <a:ext cx="0" cy="0"/>
          <a:chOff x="0" y="0"/>
          <a:chExt cx="0" cy="0"/>
        </a:xfrm>
      </p:grpSpPr>
      <p:sp>
        <p:nvSpPr>
          <p:cNvPr id="170" name="Google Shape;170;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1" name="Google Shape;171;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73" name="Google Shape;173;p2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76"/>
        <p:cNvGrpSpPr/>
        <p:nvPr/>
      </p:nvGrpSpPr>
      <p:grpSpPr>
        <a:xfrm>
          <a:off x="0" y="0"/>
          <a:ext cx="0" cy="0"/>
          <a:chOff x="0" y="0"/>
          <a:chExt cx="0" cy="0"/>
        </a:xfrm>
      </p:grpSpPr>
      <p:pic>
        <p:nvPicPr>
          <p:cNvPr id="177" name="Google Shape;177;p25"/>
          <p:cNvPicPr preferRelativeResize="0"/>
          <p:nvPr/>
        </p:nvPicPr>
        <p:blipFill>
          <a:blip r:embed="rId2">
            <a:alphaModFix/>
          </a:blip>
          <a:stretch>
            <a:fillRect/>
          </a:stretch>
        </p:blipFill>
        <p:spPr>
          <a:xfrm>
            <a:off x="4000500" y="17850"/>
            <a:ext cx="5143500" cy="5143500"/>
          </a:xfrm>
          <a:prstGeom prst="rect">
            <a:avLst/>
          </a:prstGeom>
          <a:noFill/>
          <a:ln>
            <a:noFill/>
          </a:ln>
        </p:spPr>
      </p:pic>
      <p:sp>
        <p:nvSpPr>
          <p:cNvPr id="178" name="Google Shape;178;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9" name="Google Shape;179;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83"/>
        <p:cNvGrpSpPr/>
        <p:nvPr/>
      </p:nvGrpSpPr>
      <p:grpSpPr>
        <a:xfrm>
          <a:off x="0" y="0"/>
          <a:ext cx="0" cy="0"/>
          <a:chOff x="0" y="0"/>
          <a:chExt cx="0" cy="0"/>
        </a:xfrm>
      </p:grpSpPr>
      <p:sp>
        <p:nvSpPr>
          <p:cNvPr id="184" name="Google Shape;184;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7" name="Google Shape;187;p26"/>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0"/>
        <p:cNvGrpSpPr/>
        <p:nvPr/>
      </p:nvGrpSpPr>
      <p:grpSpPr>
        <a:xfrm>
          <a:off x="0" y="0"/>
          <a:ext cx="0" cy="0"/>
          <a:chOff x="0" y="0"/>
          <a:chExt cx="0" cy="0"/>
        </a:xfrm>
      </p:grpSpPr>
      <p:pic>
        <p:nvPicPr>
          <p:cNvPr id="191" name="Google Shape;191;p27"/>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92" name="Google Shape;192;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197"/>
        <p:cNvGrpSpPr/>
        <p:nvPr/>
      </p:nvGrpSpPr>
      <p:grpSpPr>
        <a:xfrm>
          <a:off x="0" y="0"/>
          <a:ext cx="0" cy="0"/>
          <a:chOff x="0" y="0"/>
          <a:chExt cx="0" cy="0"/>
        </a:xfrm>
      </p:grpSpPr>
      <p:sp>
        <p:nvSpPr>
          <p:cNvPr id="198" name="Google Shape;198;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9" name="Google Shape;199;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1" name="Google Shape;201;p28"/>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04"/>
        <p:cNvGrpSpPr/>
        <p:nvPr/>
      </p:nvGrpSpPr>
      <p:grpSpPr>
        <a:xfrm>
          <a:off x="0" y="0"/>
          <a:ext cx="0" cy="0"/>
          <a:chOff x="0" y="0"/>
          <a:chExt cx="0" cy="0"/>
        </a:xfrm>
      </p:grpSpPr>
      <p:sp>
        <p:nvSpPr>
          <p:cNvPr id="205" name="Google Shape;20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6" name="Google Shape;20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08" name="Google Shape;208;p29"/>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11"/>
        <p:cNvGrpSpPr/>
        <p:nvPr/>
      </p:nvGrpSpPr>
      <p:grpSpPr>
        <a:xfrm>
          <a:off x="0" y="0"/>
          <a:ext cx="0" cy="0"/>
          <a:chOff x="0" y="0"/>
          <a:chExt cx="0" cy="0"/>
        </a:xfrm>
      </p:grpSpPr>
      <p:sp>
        <p:nvSpPr>
          <p:cNvPr id="212" name="Google Shape;21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3" name="Google Shape;21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15" name="Google Shape;215;p30"/>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18"/>
        <p:cNvGrpSpPr/>
        <p:nvPr/>
      </p:nvGrpSpPr>
      <p:grpSpPr>
        <a:xfrm>
          <a:off x="0" y="0"/>
          <a:ext cx="0" cy="0"/>
          <a:chOff x="0" y="0"/>
          <a:chExt cx="0" cy="0"/>
        </a:xfrm>
      </p:grpSpPr>
      <p:sp>
        <p:nvSpPr>
          <p:cNvPr id="219" name="Google Shape;21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0" name="Google Shape;22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2" name="Google Shape;222;p31"/>
          <p:cNvPicPr preferRelativeResize="0"/>
          <p:nvPr/>
        </p:nvPicPr>
        <p:blipFill>
          <a:blip r:embed="rId2">
            <a:alphaModFix/>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latin typeface="Roboto"/>
                <a:ea typeface="Roboto"/>
                <a:cs typeface="Roboto"/>
                <a:sym typeface="Roboto"/>
              </a:defRPr>
            </a:lvl1pPr>
            <a:lvl2pPr marL="914400" marR="0" lvl="1"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2pPr>
            <a:lvl3pPr marL="1371600" marR="0" lvl="2"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3pPr>
            <a:lvl4pPr marL="1828800" marR="0" lvl="3"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4pPr>
            <a:lvl5pPr marL="2286000" marR="0" lvl="4"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5pPr>
            <a:lvl6pPr marL="2743200" marR="0" lvl="5"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6pPr>
            <a:lvl7pPr marL="3200400" marR="0" lvl="6" indent="-317500" algn="l" rtl="0">
              <a:lnSpc>
                <a:spcPct val="90000"/>
              </a:lnSpc>
              <a:spcBef>
                <a:spcPts val="400"/>
              </a:spcBef>
              <a:spcAft>
                <a:spcPts val="0"/>
              </a:spcAft>
              <a:buSzPts val="1400"/>
              <a:buFont typeface="Roboto"/>
              <a:buAutoNum type="arabicPeriod"/>
              <a:defRPr sz="1400" b="0" i="0" u="none" strike="noStrike" cap="none">
                <a:latin typeface="Roboto"/>
                <a:ea typeface="Roboto"/>
                <a:cs typeface="Roboto"/>
                <a:sym typeface="Roboto"/>
              </a:defRPr>
            </a:lvl7pPr>
            <a:lvl8pPr marL="3657600" marR="0" lvl="7" indent="-317500" algn="l" rtl="0">
              <a:lnSpc>
                <a:spcPct val="90000"/>
              </a:lnSpc>
              <a:spcBef>
                <a:spcPts val="400"/>
              </a:spcBef>
              <a:spcAft>
                <a:spcPts val="0"/>
              </a:spcAft>
              <a:buSzPts val="1400"/>
              <a:buFont typeface="Roboto"/>
              <a:buAutoNum type="alphaLcPeriod"/>
              <a:defRPr sz="1400" b="0" i="0" u="none" strike="noStrike" cap="none">
                <a:latin typeface="Roboto"/>
                <a:ea typeface="Roboto"/>
                <a:cs typeface="Roboto"/>
                <a:sym typeface="Roboto"/>
              </a:defRPr>
            </a:lvl8pPr>
            <a:lvl9pPr marL="4114800" marR="0" lvl="8" indent="-317500" algn="l" rtl="0">
              <a:lnSpc>
                <a:spcPct val="90000"/>
              </a:lnSpc>
              <a:spcBef>
                <a:spcPts val="400"/>
              </a:spcBef>
              <a:spcAft>
                <a:spcPts val="0"/>
              </a:spcAft>
              <a:buSzPts val="1400"/>
              <a:buFont typeface="Roboto"/>
              <a:buAutoNum type="romanLcPeriod"/>
              <a:defRPr sz="1400" b="0" i="0" u="none" strike="noStrike" cap="none">
                <a:latin typeface="Roboto"/>
                <a:ea typeface="Roboto"/>
                <a:cs typeface="Roboto"/>
                <a:sym typeface="Roboto"/>
              </a:defRPr>
            </a:lvl9pPr>
          </a:lstStyle>
          <a:p>
            <a:endParaRPr/>
          </a:p>
        </p:txBody>
      </p:sp>
      <p:cxnSp>
        <p:nvCxnSpPr>
          <p:cNvPr id="33" name="Google Shape;33;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7" name="Google Shape;22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29" name="Google Shape;229;p32"/>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32"/>
        <p:cNvGrpSpPr/>
        <p:nvPr/>
      </p:nvGrpSpPr>
      <p:grpSpPr>
        <a:xfrm>
          <a:off x="0" y="0"/>
          <a:ext cx="0" cy="0"/>
          <a:chOff x="0" y="0"/>
          <a:chExt cx="0" cy="0"/>
        </a:xfrm>
      </p:grpSpPr>
      <p:sp>
        <p:nvSpPr>
          <p:cNvPr id="233" name="Google Shape;23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4" name="Google Shape;23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36" name="Google Shape;236;p33"/>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1" name="Google Shape;241;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43" name="Google Shape;243;p34"/>
          <p:cNvPicPr preferRelativeResize="0"/>
          <p:nvPr/>
        </p:nvPicPr>
        <p:blipFill>
          <a:blip r:embed="rId2">
            <a:alphaModFix/>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46"/>
        <p:cNvGrpSpPr/>
        <p:nvPr/>
      </p:nvGrpSpPr>
      <p:grpSpPr>
        <a:xfrm>
          <a:off x="0" y="0"/>
          <a:ext cx="0" cy="0"/>
          <a:chOff x="0" y="0"/>
          <a:chExt cx="0" cy="0"/>
        </a:xfrm>
      </p:grpSpPr>
      <p:sp>
        <p:nvSpPr>
          <p:cNvPr id="247" name="Google Shape;247;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8" name="Google Shape;248;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0" name="Google Shape;250;p35"/>
          <p:cNvPicPr preferRelativeResize="0"/>
          <p:nvPr/>
        </p:nvPicPr>
        <p:blipFill>
          <a:blip r:embed="rId2">
            <a:alphaModFix/>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53"/>
        <p:cNvGrpSpPr/>
        <p:nvPr/>
      </p:nvGrpSpPr>
      <p:grpSpPr>
        <a:xfrm>
          <a:off x="0" y="0"/>
          <a:ext cx="0" cy="0"/>
          <a:chOff x="0" y="0"/>
          <a:chExt cx="0" cy="0"/>
        </a:xfrm>
      </p:grpSpPr>
      <p:sp>
        <p:nvSpPr>
          <p:cNvPr id="254" name="Google Shape;254;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5" name="Google Shape;255;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259" name="Google Shape;259;p36"/>
          <p:cNvPicPr preferRelativeResize="0"/>
          <p:nvPr/>
        </p:nvPicPr>
        <p:blipFill>
          <a:blip r:embed="rId2">
            <a:alphaModFix/>
          </a:blip>
          <a:stretch>
            <a:fillRect/>
          </a:stretch>
        </p:blipFill>
        <p:spPr>
          <a:xfrm rot="-1152809">
            <a:off x="5460339" y="800540"/>
            <a:ext cx="3516174" cy="351617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60"/>
        <p:cNvGrpSpPr/>
        <p:nvPr/>
      </p:nvGrpSpPr>
      <p:grpSpPr>
        <a:xfrm>
          <a:off x="0" y="0"/>
          <a:ext cx="0" cy="0"/>
          <a:chOff x="0" y="0"/>
          <a:chExt cx="0" cy="0"/>
        </a:xfrm>
      </p:grpSpPr>
      <p:sp>
        <p:nvSpPr>
          <p:cNvPr id="261" name="Google Shape;261;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63" name="Google Shape;263;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67"/>
        <p:cNvGrpSpPr/>
        <p:nvPr/>
      </p:nvGrpSpPr>
      <p:grpSpPr>
        <a:xfrm>
          <a:off x="0" y="0"/>
          <a:ext cx="0" cy="0"/>
          <a:chOff x="0" y="0"/>
          <a:chExt cx="0" cy="0"/>
        </a:xfrm>
      </p:grpSpPr>
      <p:sp>
        <p:nvSpPr>
          <p:cNvPr id="268" name="Google Shape;268;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0" name="Google Shape;270;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74"/>
        <p:cNvGrpSpPr/>
        <p:nvPr/>
      </p:nvGrpSpPr>
      <p:grpSpPr>
        <a:xfrm>
          <a:off x="0" y="0"/>
          <a:ext cx="0" cy="0"/>
          <a:chOff x="0" y="0"/>
          <a:chExt cx="0" cy="0"/>
        </a:xfrm>
      </p:grpSpPr>
      <p:sp>
        <p:nvSpPr>
          <p:cNvPr id="275" name="Google Shape;275;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76" name="Google Shape;276;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82" name="Google Shape;282;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0" name="Google Shape;40;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93" name="Google Shape;293;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94" name="Google Shape;294;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5" name="Google Shape;295;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6" name="Google Shape;296;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7" name="Google Shape;297;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298" name="Google Shape;298;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299" name="Google Shape;299;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03"/>
        <p:cNvGrpSpPr/>
        <p:nvPr/>
      </p:nvGrpSpPr>
      <p:grpSpPr>
        <a:xfrm>
          <a:off x="0" y="0"/>
          <a:ext cx="0" cy="0"/>
          <a:chOff x="0" y="0"/>
          <a:chExt cx="0" cy="0"/>
        </a:xfrm>
      </p:grpSpPr>
      <p:sp>
        <p:nvSpPr>
          <p:cNvPr id="304" name="Google Shape;304;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06" name="Google Shape;306;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09" name="Google Shape;30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0" name="Google Shape;31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1" name="Google Shape;31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2" name="Google Shape;31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3" name="Google Shape;31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4" name="Google Shape;31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16"/>
        <p:cNvGrpSpPr/>
        <p:nvPr/>
      </p:nvGrpSpPr>
      <p:grpSpPr>
        <a:xfrm>
          <a:off x="0" y="0"/>
          <a:ext cx="0" cy="0"/>
          <a:chOff x="0" y="0"/>
          <a:chExt cx="0" cy="0"/>
        </a:xfrm>
      </p:grpSpPr>
      <p:sp>
        <p:nvSpPr>
          <p:cNvPr id="317" name="Google Shape;317;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8" name="Google Shape;31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19" name="Google Shape;31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0" name="Google Shape;32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1" name="Google Shape;32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2" name="Google Shape;32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3" name="Google Shape;32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24" name="Google Shape;32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25" name="Google Shape;32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29"/>
        <p:cNvGrpSpPr/>
        <p:nvPr/>
      </p:nvGrpSpPr>
      <p:grpSpPr>
        <a:xfrm>
          <a:off x="0" y="0"/>
          <a:ext cx="0" cy="0"/>
          <a:chOff x="0" y="0"/>
          <a:chExt cx="0" cy="0"/>
        </a:xfrm>
      </p:grpSpPr>
      <p:sp>
        <p:nvSpPr>
          <p:cNvPr id="330" name="Google Shape;330;p45"/>
          <p:cNvSpPr/>
          <p:nvPr userDrawn="1"/>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2" name="Google Shape;33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3" name="Google Shape;33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4" name="Google Shape;33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5" name="Google Shape;33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6" name="Google Shape;33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7" name="Google Shape;33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8" name="Google Shape;33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5" name="Google Shape;34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6" name="Google Shape;34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7" name="Google Shape;34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48" name="Google Shape;34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49" name="Google Shape;34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0" name="Google Shape;35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1" name="Google Shape;35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3" name="Google Shape;353;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58" name="Google Shape;358;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59" name="Google Shape;359;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0" name="Google Shape;360;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1" name="Google Shape;361;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2" name="Google Shape;362;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3" name="Google Shape;363;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4" name="Google Shape;364;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5" name="Google Shape;365;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71"/>
        <p:cNvGrpSpPr/>
        <p:nvPr/>
      </p:nvGrpSpPr>
      <p:grpSpPr>
        <a:xfrm>
          <a:off x="0" y="0"/>
          <a:ext cx="0" cy="0"/>
          <a:chOff x="0" y="0"/>
          <a:chExt cx="0" cy="0"/>
        </a:xfrm>
      </p:grpSpPr>
      <p:cxnSp>
        <p:nvCxnSpPr>
          <p:cNvPr id="372" name="Google Shape;37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73" name="Google Shape;37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74" name="Google Shape;37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78"/>
        <p:cNvGrpSpPr/>
        <p:nvPr/>
      </p:nvGrpSpPr>
      <p:grpSpPr>
        <a:xfrm>
          <a:off x="0" y="0"/>
          <a:ext cx="0" cy="0"/>
          <a:chOff x="0" y="0"/>
          <a:chExt cx="0" cy="0"/>
        </a:xfrm>
      </p:grpSpPr>
      <p:sp>
        <p:nvSpPr>
          <p:cNvPr id="379" name="Google Shape;379;p48"/>
          <p:cNvSpPr/>
          <p:nvPr/>
        </p:nvSpPr>
        <p:spPr>
          <a:xfrm>
            <a:off x="-4" y="0"/>
            <a:ext cx="9165000" cy="51435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381" name="Google Shape;381;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385"/>
        <p:cNvGrpSpPr/>
        <p:nvPr/>
      </p:nvGrpSpPr>
      <p:grpSpPr>
        <a:xfrm>
          <a:off x="0" y="0"/>
          <a:ext cx="0" cy="0"/>
          <a:chOff x="0" y="0"/>
          <a:chExt cx="0" cy="0"/>
        </a:xfrm>
      </p:grpSpPr>
      <p:sp>
        <p:nvSpPr>
          <p:cNvPr id="386" name="Google Shape;386;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88" name="Google Shape;388;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392"/>
        <p:cNvGrpSpPr/>
        <p:nvPr/>
      </p:nvGrpSpPr>
      <p:grpSpPr>
        <a:xfrm>
          <a:off x="0" y="0"/>
          <a:ext cx="0" cy="0"/>
          <a:chOff x="0" y="0"/>
          <a:chExt cx="0" cy="0"/>
        </a:xfrm>
      </p:grpSpPr>
      <p:sp>
        <p:nvSpPr>
          <p:cNvPr id="393" name="Google Shape;393;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394" name="Google Shape;394;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5" name="Google Shape;395;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399"/>
        <p:cNvGrpSpPr/>
        <p:nvPr/>
      </p:nvGrpSpPr>
      <p:grpSpPr>
        <a:xfrm>
          <a:off x="0" y="0"/>
          <a:ext cx="0" cy="0"/>
          <a:chOff x="0" y="0"/>
          <a:chExt cx="0" cy="0"/>
        </a:xfrm>
      </p:grpSpPr>
      <p:sp>
        <p:nvSpPr>
          <p:cNvPr id="400" name="Google Shape;40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1" name="Google Shape;40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47" name="Google Shape;47;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05"/>
        <p:cNvGrpSpPr/>
        <p:nvPr/>
      </p:nvGrpSpPr>
      <p:grpSpPr>
        <a:xfrm>
          <a:off x="0" y="0"/>
          <a:ext cx="0" cy="0"/>
          <a:chOff x="0" y="0"/>
          <a:chExt cx="0" cy="0"/>
        </a:xfrm>
      </p:grpSpPr>
      <p:sp>
        <p:nvSpPr>
          <p:cNvPr id="406" name="Google Shape;40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08" name="Google Shape;40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09" name="Google Shape;40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13"/>
        <p:cNvGrpSpPr/>
        <p:nvPr/>
      </p:nvGrpSpPr>
      <p:grpSpPr>
        <a:xfrm>
          <a:off x="0" y="0"/>
          <a:ext cx="0" cy="0"/>
          <a:chOff x="0" y="0"/>
          <a:chExt cx="0" cy="0"/>
        </a:xfrm>
      </p:grpSpPr>
      <p:sp>
        <p:nvSpPr>
          <p:cNvPr id="414" name="Google Shape;41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5" name="Google Shape;41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16" name="Google Shape;41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22" name="Google Shape;42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3" name="Google Shape;42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2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28"/>
        <p:cNvGrpSpPr/>
        <p:nvPr/>
      </p:nvGrpSpPr>
      <p:grpSpPr>
        <a:xfrm>
          <a:off x="0" y="0"/>
          <a:ext cx="0" cy="0"/>
          <a:chOff x="0" y="0"/>
          <a:chExt cx="0" cy="0"/>
        </a:xfrm>
      </p:grpSpPr>
      <p:sp>
        <p:nvSpPr>
          <p:cNvPr id="429" name="Google Shape;429;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33"/>
        <p:cNvGrpSpPr/>
        <p:nvPr/>
      </p:nvGrpSpPr>
      <p:grpSpPr>
        <a:xfrm>
          <a:off x="0" y="0"/>
          <a:ext cx="0" cy="0"/>
          <a:chOff x="0" y="0"/>
          <a:chExt cx="0" cy="0"/>
        </a:xfrm>
      </p:grpSpPr>
      <p:sp>
        <p:nvSpPr>
          <p:cNvPr id="434" name="Google Shape;434;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White Box (Blank)">
  <p:cSld name="Black Bar-Left">
    <p:spTree>
      <p:nvGrpSpPr>
        <p:cNvPr id="1" name="Shape 438"/>
        <p:cNvGrpSpPr/>
        <p:nvPr/>
      </p:nvGrpSpPr>
      <p:grpSpPr>
        <a:xfrm>
          <a:off x="0" y="0"/>
          <a:ext cx="0" cy="0"/>
          <a:chOff x="0" y="0"/>
          <a:chExt cx="0" cy="0"/>
        </a:xfrm>
      </p:grpSpPr>
      <p:sp>
        <p:nvSpPr>
          <p:cNvPr id="439" name="Google Shape;439;p58"/>
          <p:cNvSpPr/>
          <p:nvPr/>
        </p:nvSpPr>
        <p:spPr>
          <a:xfrm flipH="1">
            <a:off x="-129" y="-1"/>
            <a:ext cx="37557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43"/>
        <p:cNvGrpSpPr/>
        <p:nvPr/>
      </p:nvGrpSpPr>
      <p:grpSpPr>
        <a:xfrm>
          <a:off x="0" y="0"/>
          <a:ext cx="0" cy="0"/>
          <a:chOff x="0" y="0"/>
          <a:chExt cx="0" cy="0"/>
        </a:xfrm>
      </p:grpSpPr>
      <p:sp>
        <p:nvSpPr>
          <p:cNvPr id="444" name="Google Shape;444;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48"/>
        <p:cNvGrpSpPr/>
        <p:nvPr/>
      </p:nvGrpSpPr>
      <p:grpSpPr>
        <a:xfrm>
          <a:off x="0" y="0"/>
          <a:ext cx="0" cy="0"/>
          <a:chOff x="0" y="0"/>
          <a:chExt cx="0" cy="0"/>
        </a:xfrm>
      </p:grpSpPr>
      <p:cxnSp>
        <p:nvCxnSpPr>
          <p:cNvPr id="449" name="Google Shape;449;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50" name="Google Shape;450;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51" name="Google Shape;451;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55"/>
        <p:cNvGrpSpPr/>
        <p:nvPr/>
      </p:nvGrpSpPr>
      <p:grpSpPr>
        <a:xfrm>
          <a:off x="0" y="0"/>
          <a:ext cx="0" cy="0"/>
          <a:chOff x="0" y="0"/>
          <a:chExt cx="0" cy="0"/>
        </a:xfrm>
      </p:grpSpPr>
      <p:sp>
        <p:nvSpPr>
          <p:cNvPr id="456" name="Google Shape;456;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7" name="Google Shape;457;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58" name="Google Shape;458;p61"/>
          <p:cNvSpPr/>
          <p:nvPr/>
        </p:nvSpPr>
        <p:spPr>
          <a:xfrm>
            <a:off x="6550" y="4861750"/>
            <a:ext cx="2889600" cy="2817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4" name="Google Shape;54;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5" name="Google Shape;55;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58" name="Google Shape;58;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1"/>
        <p:cNvGrpSpPr/>
        <p:nvPr/>
      </p:nvGrpSpPr>
      <p:grpSpPr>
        <a:xfrm>
          <a:off x="0" y="0"/>
          <a:ext cx="0" cy="0"/>
          <a:chOff x="0" y="0"/>
          <a:chExt cx="0" cy="0"/>
        </a:xfrm>
      </p:grpSpPr>
      <p:sp>
        <p:nvSpPr>
          <p:cNvPr id="62" name="Google Shape;62;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3" name="Google Shape;63;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4" name="Google Shape;64;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5" name="Google Shape;65;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Roboto"/>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Roboto"/>
              <a:buChar char="•"/>
              <a:defRPr sz="1500" b="0" i="0" u="none" strike="noStrike" cap="none">
                <a:latin typeface="Roboto"/>
                <a:ea typeface="Roboto"/>
                <a:cs typeface="Roboto"/>
                <a:sym typeface="Roboto"/>
              </a:defRPr>
            </a:lvl2pPr>
            <a:lvl3pPr marL="1371600" marR="0" lvl="2"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3pPr>
            <a:lvl4pPr marL="1828800" marR="0" lvl="3" indent="-304800" algn="l" rtl="0">
              <a:lnSpc>
                <a:spcPct val="90000"/>
              </a:lnSpc>
              <a:spcBef>
                <a:spcPts val="400"/>
              </a:spcBef>
              <a:spcAft>
                <a:spcPts val="0"/>
              </a:spcAft>
              <a:buSzPts val="1200"/>
              <a:buFont typeface="Roboto"/>
              <a:buChar char="•"/>
              <a:defRPr sz="1200" b="0" i="0" u="none" strike="noStrike" cap="none">
                <a:latin typeface="Roboto"/>
                <a:ea typeface="Roboto"/>
                <a:cs typeface="Roboto"/>
                <a:sym typeface="Roboto"/>
              </a:defRPr>
            </a:lvl4pPr>
            <a:lvl5pPr marL="2286000" marR="0" lvl="4"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5pPr>
            <a:lvl6pPr marL="2743200" marR="0" lvl="5"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6pPr>
            <a:lvl7pPr marL="3200400" marR="0" lvl="6"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7pPr>
            <a:lvl8pPr marL="3657600" marR="0" lvl="7"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8pPr>
            <a:lvl9pPr marL="4114800" marR="0" lvl="8" indent="-304800" algn="l" rtl="0">
              <a:lnSpc>
                <a:spcPct val="90000"/>
              </a:lnSpc>
              <a:spcBef>
                <a:spcPts val="400"/>
              </a:spcBef>
              <a:spcAft>
                <a:spcPts val="0"/>
              </a:spcAft>
              <a:buSzPts val="1200"/>
              <a:buFont typeface="Roboto"/>
              <a:buChar char="•"/>
              <a:defRPr b="0" i="0" u="none" strike="noStrike" cap="none">
                <a:latin typeface="Roboto"/>
                <a:ea typeface="Roboto"/>
                <a:cs typeface="Roboto"/>
                <a:sym typeface="Roboto"/>
              </a:defRPr>
            </a:lvl9pPr>
          </a:lstStyle>
          <a:p>
            <a:endParaRPr/>
          </a:p>
        </p:txBody>
      </p:sp>
      <p:sp>
        <p:nvSpPr>
          <p:cNvPr id="66" name="Google Shape;66;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7" name="Google Shape;67;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1"/>
        <p:cNvGrpSpPr/>
        <p:nvPr/>
      </p:nvGrpSpPr>
      <p:grpSpPr>
        <a:xfrm>
          <a:off x="0" y="0"/>
          <a:ext cx="0" cy="0"/>
          <a:chOff x="0" y="0"/>
          <a:chExt cx="0" cy="0"/>
        </a:xfrm>
      </p:grpSpPr>
      <p:sp>
        <p:nvSpPr>
          <p:cNvPr id="72" name="Google Shape;72;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74" name="Google Shape;74;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5" name="Google Shape;75;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79"/>
        <p:cNvGrpSpPr/>
        <p:nvPr/>
      </p:nvGrpSpPr>
      <p:grpSpPr>
        <a:xfrm>
          <a:off x="0" y="0"/>
          <a:ext cx="0" cy="0"/>
          <a:chOff x="0" y="0"/>
          <a:chExt cx="0" cy="0"/>
        </a:xfrm>
      </p:grpSpPr>
      <p:sp>
        <p:nvSpPr>
          <p:cNvPr id="80" name="Google Shape;80;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SzPts val="1800"/>
              <a:buFont typeface="Arial"/>
              <a:buChar char="•"/>
              <a:defRPr sz="1800" b="1" i="0" u="none" strike="noStrike" cap="none">
                <a:latin typeface="Roboto"/>
                <a:ea typeface="Roboto"/>
                <a:cs typeface="Roboto"/>
                <a:sym typeface="Roboto"/>
              </a:defRPr>
            </a:lvl1pPr>
            <a:lvl2pPr marL="914400" marR="0" lvl="1" indent="-323850" algn="l" rtl="0">
              <a:lnSpc>
                <a:spcPct val="90000"/>
              </a:lnSpc>
              <a:spcBef>
                <a:spcPts val="400"/>
              </a:spcBef>
              <a:spcAft>
                <a:spcPts val="0"/>
              </a:spcAft>
              <a:buSzPts val="1500"/>
              <a:buFont typeface="Arial"/>
              <a:buChar char="•"/>
              <a:defRPr sz="1500" b="0" i="0" u="none" strike="noStrike" cap="none">
                <a:latin typeface="Arial"/>
                <a:ea typeface="Arial"/>
                <a:cs typeface="Arial"/>
                <a:sym typeface="Arial"/>
              </a:defRPr>
            </a:lvl2pPr>
            <a:lvl3pPr marL="1371600" marR="0" lvl="2"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3pPr>
            <a:lvl4pPr marL="1828800" marR="0" lvl="3" indent="-304800" algn="l" rtl="0">
              <a:lnSpc>
                <a:spcPct val="90000"/>
              </a:lnSpc>
              <a:spcBef>
                <a:spcPts val="400"/>
              </a:spcBef>
              <a:spcAft>
                <a:spcPts val="0"/>
              </a:spcAft>
              <a:buSzPts val="1200"/>
              <a:buFont typeface="Arial"/>
              <a:buChar char="•"/>
              <a:defRPr sz="1200" b="0" i="0" u="none" strike="noStrike" cap="none">
                <a:latin typeface="Arial"/>
                <a:ea typeface="Arial"/>
                <a:cs typeface="Arial"/>
                <a:sym typeface="Arial"/>
              </a:defRPr>
            </a:lvl4pPr>
            <a:lvl5pPr marL="2286000" marR="0" lvl="4"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5pPr>
            <a:lvl6pPr marL="2743200" marR="0" lvl="5"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6pPr>
            <a:lvl7pPr marL="3200400" marR="0" lvl="6"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7pPr>
            <a:lvl8pPr marL="3657600" marR="0" lvl="7"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8pPr>
            <a:lvl9pPr marL="4114800" marR="0" lvl="8" indent="-304800" algn="l" rtl="0">
              <a:lnSpc>
                <a:spcPct val="90000"/>
              </a:lnSpc>
              <a:spcBef>
                <a:spcPts val="400"/>
              </a:spcBef>
              <a:spcAft>
                <a:spcPts val="0"/>
              </a:spcAft>
              <a:buSzPts val="1200"/>
              <a:buFont typeface="Arial"/>
              <a:buChar char="•"/>
              <a:defRPr b="0" i="0" u="none" strike="noStrike" cap="none">
                <a:latin typeface="Arial"/>
                <a:ea typeface="Arial"/>
                <a:cs typeface="Arial"/>
                <a:sym typeface="Arial"/>
              </a:defRPr>
            </a:lvl9pPr>
          </a:lstStyle>
          <a:p>
            <a:endParaRPr/>
          </a:p>
        </p:txBody>
      </p:sp>
      <p:sp>
        <p:nvSpPr>
          <p:cNvPr id="82" name="Google Shape;82;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3" name="Google Shape;83;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A0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FFFFF"/>
              </a:buClr>
              <a:buSzPts val="3300"/>
              <a:buFont typeface="Roboto"/>
              <a:buNone/>
              <a:defRPr sz="33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100"/>
              <a:buFont typeface="Arial"/>
              <a:buNone/>
              <a:defRPr sz="14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Roboto"/>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Roboto"/>
              <a:buChar char="•"/>
              <a:defRPr sz="1500" b="0" i="0" u="none" strike="noStrike" cap="none">
                <a:solidFill>
                  <a:srgbClr val="FFFFFF"/>
                </a:solidFill>
                <a:latin typeface="Roboto"/>
                <a:ea typeface="Roboto"/>
                <a:cs typeface="Roboto"/>
                <a:sym typeface="Roboto"/>
              </a:defRPr>
            </a:lvl2pPr>
            <a:lvl3pPr marL="1371600" marR="0" lvl="2"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3pPr>
            <a:lvl4pPr marL="1828800" marR="0" lvl="3"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4pPr>
            <a:lvl5pPr marL="2286000" marR="0" lvl="4"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5pPr>
            <a:lvl6pPr marL="2743200" marR="0" lvl="5"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6pPr>
            <a:lvl7pPr marL="3200400" marR="0" lvl="6"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7pPr>
            <a:lvl8pPr marL="3657600" marR="0" lvl="7"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8pPr>
            <a:lvl9pPr marL="4114800" marR="0" lvl="8" indent="-304800" algn="l" rtl="0">
              <a:lnSpc>
                <a:spcPct val="90000"/>
              </a:lnSpc>
              <a:spcBef>
                <a:spcPts val="400"/>
              </a:spcBef>
              <a:spcAft>
                <a:spcPts val="0"/>
              </a:spcAft>
              <a:buClr>
                <a:srgbClr val="FFFFFF"/>
              </a:buClr>
              <a:buSzPts val="1200"/>
              <a:buFont typeface="Roboto"/>
              <a:buChar char="•"/>
              <a:defRPr sz="1200" b="0" i="0" u="none" strike="noStrike" cap="none">
                <a:solidFill>
                  <a:srgbClr val="FFFFFF"/>
                </a:solidFill>
                <a:latin typeface="Roboto"/>
                <a:ea typeface="Roboto"/>
                <a:cs typeface="Roboto"/>
                <a:sym typeface="Roboto"/>
              </a:defRPr>
            </a:lvl9pPr>
          </a:lstStyle>
          <a:p>
            <a:endParaRPr/>
          </a:p>
        </p:txBody>
      </p:sp>
      <p:sp>
        <p:nvSpPr>
          <p:cNvPr id="9" name="Google Shape;9;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roparl.europa.eu/news/en/press-room/20231206IPR15699/artificial-intelligence-act-deal-on-comprehensive-rules-for-trustworthy-ai" TargetMode="External"/><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8" Type="http://schemas.openxmlformats.org/officeDocument/2006/relationships/hyperlink" Target="https://www.forgerecycling.co.uk/blog/wp-content/uploads/2018/07/bigstock-139837040.jpg" TargetMode="External"/><Relationship Id="rId13"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hyperlink" Target="https://play-lh.googleusercontent.com/UrY7BAZ-XfXGpfkeWg0zCCeo-7ras4DCoRalC_WXXWTK9q5b0Iw7B0YQMsVxZaNB7DM" TargetMode="External"/><Relationship Id="rId12"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8.jpeg"/><Relationship Id="rId1" Type="http://schemas.openxmlformats.org/officeDocument/2006/relationships/slideLayout" Target="../slideLayouts/slideLayout39.xml"/><Relationship Id="rId6" Type="http://schemas.openxmlformats.org/officeDocument/2006/relationships/hyperlink" Target="https://assets.website-files.com/5d4cf904e11fbeb0f067d1da/6195c93e1a46d4c89e40f3a7_ScreeningCanada-DatingApps.png" TargetMode="External"/><Relationship Id="rId11" Type="http://schemas.openxmlformats.org/officeDocument/2006/relationships/hyperlink" Target="https://www.gannett-cdn.com/-mm-/a6718defc8f73669cf5fa602af2b5816e6650aa5/c=0-97-2120-1295/local/-/media/2015/07/15/Phoenix/Phoenix/635725905226180308-ThinkstockPhotos-466311057.jpg" TargetMode="External"/><Relationship Id="rId5" Type="http://schemas.openxmlformats.org/officeDocument/2006/relationships/hyperlink" Target="https://pisces.bbystatic.com/image2/BestBuy_US/images/products/6287/6287974cv13d.jpg" TargetMode="External"/><Relationship Id="rId15" Type="http://schemas.openxmlformats.org/officeDocument/2006/relationships/image" Target="../media/image57.png"/><Relationship Id="rId10" Type="http://schemas.openxmlformats.org/officeDocument/2006/relationships/hyperlink" Target="https://lh4.googleusercontent.com/EltV9cH91lbYUbHyTFsWbGd3ZUgAI6mRKl13fMhTR2NCF2VGI_uxQAyze7xS5xl3uXfz7uXunfc_nO4sENpgSKEHpokmbswCn-L5fObHBU7zcq7sZYHf-DT7_dCOzY_-iGYUpcrlKCANv5TGUA" TargetMode="External"/><Relationship Id="rId4" Type="http://schemas.openxmlformats.org/officeDocument/2006/relationships/image" Target="../media/image53.png"/><Relationship Id="rId9" Type="http://schemas.openxmlformats.org/officeDocument/2006/relationships/hyperlink" Target="https://eastwestbank.com/ReachFurther/NewsArticleStore/519/Credit-card-fraud-top1.jpg" TargetMode="External"/><Relationship Id="rId1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hyperlink" Target="https://media.istockphoto.com/photos/close-up-of-mans-face-with-the-loupe-close-to-one-eye-on-white-view-picture-id1139876903?k=20&amp;m=1139876903&amp;s=612x612&amp;w=0&amp;h=YD5pqsxKMtRIpy_llNH79X494zqiuhNGKYjVdY64cq8=" TargetMode="External"/><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nerdwallet.com/best/investing/robo-advisor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9.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9.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i.huffpost.com/gen/1644664/thumbs/r-LATTE-ART-403xFB.jpg" TargetMode="External"/><Relationship Id="rId1" Type="http://schemas.openxmlformats.org/officeDocument/2006/relationships/slideLayout" Target="../slideLayouts/slideLayout39.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hyperlink" Target="https://huggingface.co/spaces/stabilityai/stable-diffusion" TargetMode="Externa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hyperlink" Target="https://chat.openai.com/auth/login" TargetMode="Externa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23.png"/><Relationship Id="rId11" Type="http://schemas.openxmlformats.org/officeDocument/2006/relationships/image" Target="../media/image39.png"/><Relationship Id="rId5" Type="http://schemas.openxmlformats.org/officeDocument/2006/relationships/image" Target="../media/image22.png"/><Relationship Id="rId10" Type="http://schemas.openxmlformats.org/officeDocument/2006/relationships/image" Target="../media/image38.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4.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40" name="Google Shape;1440;p193"/>
          <p:cNvSpPr txBox="1">
            <a:spLocks noGrp="1"/>
          </p:cNvSpPr>
          <p:nvPr>
            <p:ph type="subTitle" idx="2"/>
          </p:nvPr>
        </p:nvSpPr>
        <p:spPr>
          <a:xfrm>
            <a:off x="445466" y="1504854"/>
            <a:ext cx="7537450" cy="623887"/>
          </a:xfrm>
        </p:spPr>
        <p:txBody>
          <a:bodyPr spcFirstLastPara="1" wrap="square" lIns="68575" tIns="34275" rIns="68575" bIns="34275" anchor="t" anchorCtr="0">
            <a:noAutofit/>
          </a:bodyPr>
          <a:lstStyle/>
          <a:p>
            <a:pPr lvl="0"/>
            <a:r>
              <a:rPr lang="en-US" dirty="0">
                <a:solidFill>
                  <a:schemeClr val="tx1">
                    <a:lumMod val="65000"/>
                    <a:lumOff val="35000"/>
                  </a:schemeClr>
                </a:solidFill>
              </a:rPr>
              <a:t>Objective</a:t>
            </a:r>
          </a:p>
        </p:txBody>
      </p:sp>
      <p:sp>
        <p:nvSpPr>
          <p:cNvPr id="10" name="TextBox 9">
            <a:extLst>
              <a:ext uri="{FF2B5EF4-FFF2-40B4-BE49-F238E27FC236}">
                <a16:creationId xmlns:a16="http://schemas.microsoft.com/office/drawing/2014/main" id="{FB0545CF-47CB-2F49-9324-54980844A0C0}"/>
              </a:ext>
            </a:extLst>
          </p:cNvPr>
          <p:cNvSpPr txBox="1"/>
          <p:nvPr/>
        </p:nvSpPr>
        <p:spPr>
          <a:xfrm>
            <a:off x="520907" y="1754187"/>
            <a:ext cx="8102186" cy="1200329"/>
          </a:xfrm>
          <a:prstGeom prst="rect">
            <a:avLst/>
          </a:prstGeom>
          <a:noFill/>
        </p:spPr>
        <p:txBody>
          <a:bodyPr wrap="square" rtlCol="0">
            <a:spAutoFit/>
          </a:bodyPr>
          <a:lstStyle/>
          <a:p>
            <a:r>
              <a:rPr lang="en-US" sz="3600" dirty="0">
                <a:solidFill>
                  <a:schemeClr val="bg1"/>
                </a:solidFill>
              </a:rPr>
              <a:t>High Level understanding of AI Pitfalls, &amp; how to build trust in the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03"/>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56;p140">
            <a:extLst>
              <a:ext uri="{FF2B5EF4-FFF2-40B4-BE49-F238E27FC236}">
                <a16:creationId xmlns:a16="http://schemas.microsoft.com/office/drawing/2014/main" id="{43CB4320-6C56-0372-7540-A0F23471FDB5}"/>
              </a:ext>
            </a:extLst>
          </p:cNvPr>
          <p:cNvCxnSpPr/>
          <p:nvPr/>
        </p:nvCxnSpPr>
        <p:spPr>
          <a:xfrm>
            <a:off x="6972300" y="1278075"/>
            <a:ext cx="18276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57;p140">
            <a:extLst>
              <a:ext uri="{FF2B5EF4-FFF2-40B4-BE49-F238E27FC236}">
                <a16:creationId xmlns:a16="http://schemas.microsoft.com/office/drawing/2014/main" id="{71B12FF6-8F6A-7A1F-A41D-DC1FFB2F8DFB}"/>
              </a:ext>
            </a:extLst>
          </p:cNvPr>
          <p:cNvCxnSpPr/>
          <p:nvPr/>
        </p:nvCxnSpPr>
        <p:spPr>
          <a:xfrm>
            <a:off x="88900" y="1278063"/>
            <a:ext cx="6711900" cy="0"/>
          </a:xfrm>
          <a:prstGeom prst="straightConnector1">
            <a:avLst/>
          </a:prstGeom>
          <a:noFill/>
          <a:ln w="9525" cap="flat" cmpd="sng">
            <a:solidFill>
              <a:srgbClr val="FF00FF"/>
            </a:solidFill>
            <a:prstDash val="solid"/>
            <a:round/>
            <a:headEnd type="none" w="sm" len="sm"/>
            <a:tailEnd type="none" w="sm" len="sm"/>
          </a:ln>
        </p:spPr>
      </p:cxnSp>
      <p:sp>
        <p:nvSpPr>
          <p:cNvPr id="4" name="Google Shape;1158;p140">
            <a:extLst>
              <a:ext uri="{FF2B5EF4-FFF2-40B4-BE49-F238E27FC236}">
                <a16:creationId xmlns:a16="http://schemas.microsoft.com/office/drawing/2014/main" id="{39E7C048-FD12-9F0B-7645-67A39F0923EC}"/>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59;p140">
            <a:extLst>
              <a:ext uri="{FF2B5EF4-FFF2-40B4-BE49-F238E27FC236}">
                <a16:creationId xmlns:a16="http://schemas.microsoft.com/office/drawing/2014/main" id="{771C49A9-AAE9-9CAB-4951-F3DA7264327C}"/>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60;p140">
            <a:extLst>
              <a:ext uri="{FF2B5EF4-FFF2-40B4-BE49-F238E27FC236}">
                <a16:creationId xmlns:a16="http://schemas.microsoft.com/office/drawing/2014/main" id="{E84D447E-0A46-045B-1A49-724FB8D2ABB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162;p140">
            <a:extLst>
              <a:ext uri="{FF2B5EF4-FFF2-40B4-BE49-F238E27FC236}">
                <a16:creationId xmlns:a16="http://schemas.microsoft.com/office/drawing/2014/main" id="{786266BA-5830-81D4-484A-A877B57EF3ED}"/>
              </a:ext>
            </a:extLst>
          </p:cNvPr>
          <p:cNvGrpSpPr/>
          <p:nvPr/>
        </p:nvGrpSpPr>
        <p:grpSpPr>
          <a:xfrm>
            <a:off x="231425" y="1535349"/>
            <a:ext cx="8445649" cy="19500"/>
            <a:chOff x="231425" y="3897549"/>
            <a:chExt cx="8445649" cy="19500"/>
          </a:xfrm>
        </p:grpSpPr>
        <p:sp>
          <p:nvSpPr>
            <p:cNvPr id="8" name="Google Shape;1163;p140">
              <a:extLst>
                <a:ext uri="{FF2B5EF4-FFF2-40B4-BE49-F238E27FC236}">
                  <a16:creationId xmlns:a16="http://schemas.microsoft.com/office/drawing/2014/main" id="{72700A81-3CDE-CC28-8CE6-6899B2428816}"/>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4;p140">
              <a:extLst>
                <a:ext uri="{FF2B5EF4-FFF2-40B4-BE49-F238E27FC236}">
                  <a16:creationId xmlns:a16="http://schemas.microsoft.com/office/drawing/2014/main" id="{32165FEC-9B7C-3313-3919-7DCF6820AE8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5;p140">
              <a:extLst>
                <a:ext uri="{FF2B5EF4-FFF2-40B4-BE49-F238E27FC236}">
                  <a16:creationId xmlns:a16="http://schemas.microsoft.com/office/drawing/2014/main" id="{21802151-13D2-F611-3AA4-062980262E0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6;p140">
              <a:extLst>
                <a:ext uri="{FF2B5EF4-FFF2-40B4-BE49-F238E27FC236}">
                  <a16:creationId xmlns:a16="http://schemas.microsoft.com/office/drawing/2014/main" id="{5D31DBAB-A805-3288-3C78-3E8CD4626A81}"/>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167;p140">
            <a:extLst>
              <a:ext uri="{FF2B5EF4-FFF2-40B4-BE49-F238E27FC236}">
                <a16:creationId xmlns:a16="http://schemas.microsoft.com/office/drawing/2014/main" id="{9F7FFDA8-BF63-EFB5-F06B-D85E7C4214B5}"/>
              </a:ext>
            </a:extLst>
          </p:cNvPr>
          <p:cNvCxnSpPr/>
          <p:nvPr/>
        </p:nvCxnSpPr>
        <p:spPr>
          <a:xfrm>
            <a:off x="6896413" y="1268261"/>
            <a:ext cx="0" cy="556500"/>
          </a:xfrm>
          <a:prstGeom prst="straightConnector1">
            <a:avLst/>
          </a:prstGeom>
          <a:noFill/>
          <a:ln w="9525" cap="flat" cmpd="sng">
            <a:solidFill>
              <a:srgbClr val="39B54A"/>
            </a:solidFill>
            <a:prstDash val="lgDash"/>
            <a:round/>
            <a:headEnd type="none" w="med" len="med"/>
            <a:tailEnd type="none" w="med" len="med"/>
          </a:ln>
        </p:spPr>
      </p:cxnSp>
      <p:sp>
        <p:nvSpPr>
          <p:cNvPr id="13" name="Google Shape;1168;p140">
            <a:extLst>
              <a:ext uri="{FF2B5EF4-FFF2-40B4-BE49-F238E27FC236}">
                <a16:creationId xmlns:a16="http://schemas.microsoft.com/office/drawing/2014/main" id="{440E7DD8-D9E5-E728-4E08-A9D48B53867C}"/>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4" name="Google Shape;1169;p140">
            <a:extLst>
              <a:ext uri="{FF2B5EF4-FFF2-40B4-BE49-F238E27FC236}">
                <a16:creationId xmlns:a16="http://schemas.microsoft.com/office/drawing/2014/main" id="{C357473B-AC56-0768-A13F-A4211FC8F0BA}"/>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5" name="Google Shape;1170;p140">
            <a:extLst>
              <a:ext uri="{FF2B5EF4-FFF2-40B4-BE49-F238E27FC236}">
                <a16:creationId xmlns:a16="http://schemas.microsoft.com/office/drawing/2014/main" id="{B7C19E22-5B19-E91A-BF6D-7A70780BF88D}"/>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  Too high &amp; you miss 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32" name="Google Shape;1732;p204"/>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175;p141">
            <a:extLst>
              <a:ext uri="{FF2B5EF4-FFF2-40B4-BE49-F238E27FC236}">
                <a16:creationId xmlns:a16="http://schemas.microsoft.com/office/drawing/2014/main" id="{BA8C28E7-7B82-EC8A-C75A-2448015EBCA5}"/>
              </a:ext>
            </a:extLst>
          </p:cNvPr>
          <p:cNvCxnSpPr/>
          <p:nvPr/>
        </p:nvCxnSpPr>
        <p:spPr>
          <a:xfrm>
            <a:off x="2002225" y="1278075"/>
            <a:ext cx="6797400" cy="0"/>
          </a:xfrm>
          <a:prstGeom prst="straightConnector1">
            <a:avLst/>
          </a:prstGeom>
          <a:noFill/>
          <a:ln w="9525" cap="flat" cmpd="sng">
            <a:solidFill>
              <a:srgbClr val="B4A7D6"/>
            </a:solidFill>
            <a:prstDash val="solid"/>
            <a:round/>
            <a:headEnd type="none" w="sm" len="sm"/>
            <a:tailEnd type="none" w="sm" len="sm"/>
          </a:ln>
        </p:spPr>
      </p:cxnSp>
      <p:cxnSp>
        <p:nvCxnSpPr>
          <p:cNvPr id="3" name="Google Shape;1176;p141">
            <a:extLst>
              <a:ext uri="{FF2B5EF4-FFF2-40B4-BE49-F238E27FC236}">
                <a16:creationId xmlns:a16="http://schemas.microsoft.com/office/drawing/2014/main" id="{08683397-DA1F-4354-69F2-A4053ED373CC}"/>
              </a:ext>
            </a:extLst>
          </p:cNvPr>
          <p:cNvCxnSpPr/>
          <p:nvPr/>
        </p:nvCxnSpPr>
        <p:spPr>
          <a:xfrm>
            <a:off x="88900" y="1278063"/>
            <a:ext cx="1682700" cy="0"/>
          </a:xfrm>
          <a:prstGeom prst="straightConnector1">
            <a:avLst/>
          </a:prstGeom>
          <a:noFill/>
          <a:ln w="9525" cap="flat" cmpd="sng">
            <a:solidFill>
              <a:srgbClr val="FF00FF"/>
            </a:solidFill>
            <a:prstDash val="solid"/>
            <a:round/>
            <a:headEnd type="none" w="sm" len="sm"/>
            <a:tailEnd type="none" w="sm" len="sm"/>
          </a:ln>
        </p:spPr>
      </p:cxnSp>
      <p:sp>
        <p:nvSpPr>
          <p:cNvPr id="4" name="Google Shape;1177;p141">
            <a:extLst>
              <a:ext uri="{FF2B5EF4-FFF2-40B4-BE49-F238E27FC236}">
                <a16:creationId xmlns:a16="http://schemas.microsoft.com/office/drawing/2014/main" id="{09437C7A-0E0B-309A-0478-8E7DFCE83791}"/>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178;p141">
            <a:extLst>
              <a:ext uri="{FF2B5EF4-FFF2-40B4-BE49-F238E27FC236}">
                <a16:creationId xmlns:a16="http://schemas.microsoft.com/office/drawing/2014/main" id="{4C9A78F9-01D7-3726-FE0C-FDF93C297D9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79;p141">
            <a:extLst>
              <a:ext uri="{FF2B5EF4-FFF2-40B4-BE49-F238E27FC236}">
                <a16:creationId xmlns:a16="http://schemas.microsoft.com/office/drawing/2014/main" id="{F8B6C6F2-3086-D1B5-DF9D-72782428E7EA}"/>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80;p141">
            <a:extLst>
              <a:ext uri="{FF2B5EF4-FFF2-40B4-BE49-F238E27FC236}">
                <a16:creationId xmlns:a16="http://schemas.microsoft.com/office/drawing/2014/main" id="{5C1FC92A-05E9-93D8-D4CA-2CF433F7A4CA}"/>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181;p141">
            <a:extLst>
              <a:ext uri="{FF2B5EF4-FFF2-40B4-BE49-F238E27FC236}">
                <a16:creationId xmlns:a16="http://schemas.microsoft.com/office/drawing/2014/main" id="{D95FB4BC-9022-4B89-924F-4C7B92C8C053}"/>
              </a:ext>
            </a:extLst>
          </p:cNvPr>
          <p:cNvGrpSpPr/>
          <p:nvPr/>
        </p:nvGrpSpPr>
        <p:grpSpPr>
          <a:xfrm>
            <a:off x="231425" y="1535349"/>
            <a:ext cx="8445649" cy="19500"/>
            <a:chOff x="231425" y="3897549"/>
            <a:chExt cx="8445649" cy="19500"/>
          </a:xfrm>
        </p:grpSpPr>
        <p:sp>
          <p:nvSpPr>
            <p:cNvPr id="9" name="Google Shape;1182;p141">
              <a:extLst>
                <a:ext uri="{FF2B5EF4-FFF2-40B4-BE49-F238E27FC236}">
                  <a16:creationId xmlns:a16="http://schemas.microsoft.com/office/drawing/2014/main" id="{FBEBC898-E17D-8D81-AA1F-6C7EFD83D88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p141">
              <a:extLst>
                <a:ext uri="{FF2B5EF4-FFF2-40B4-BE49-F238E27FC236}">
                  <a16:creationId xmlns:a16="http://schemas.microsoft.com/office/drawing/2014/main" id="{C82C64D9-2BE9-84F2-7ADA-809AF3C1DAD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4;p141">
              <a:extLst>
                <a:ext uri="{FF2B5EF4-FFF2-40B4-BE49-F238E27FC236}">
                  <a16:creationId xmlns:a16="http://schemas.microsoft.com/office/drawing/2014/main" id="{46B0DB8C-2402-47C1-A234-77829EC9BC2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141">
              <a:extLst>
                <a:ext uri="{FF2B5EF4-FFF2-40B4-BE49-F238E27FC236}">
                  <a16:creationId xmlns:a16="http://schemas.microsoft.com/office/drawing/2014/main" id="{5C60CBAB-2D53-1F8F-FD76-CC9873865CCC}"/>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187;p141">
            <a:extLst>
              <a:ext uri="{FF2B5EF4-FFF2-40B4-BE49-F238E27FC236}">
                <a16:creationId xmlns:a16="http://schemas.microsoft.com/office/drawing/2014/main" id="{E86EB112-D024-C34B-BB24-6D9FAFB8D492}"/>
              </a:ext>
            </a:extLst>
          </p:cNvPr>
          <p:cNvCxnSpPr/>
          <p:nvPr/>
        </p:nvCxnSpPr>
        <p:spPr>
          <a:xfrm>
            <a:off x="1886263"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4" name="Google Shape;1188;p141">
            <a:extLst>
              <a:ext uri="{FF2B5EF4-FFF2-40B4-BE49-F238E27FC236}">
                <a16:creationId xmlns:a16="http://schemas.microsoft.com/office/drawing/2014/main" id="{D90E6A75-09CC-98CF-2910-C8557437BCC1}"/>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15" name="Google Shape;1189;p141">
            <a:extLst>
              <a:ext uri="{FF2B5EF4-FFF2-40B4-BE49-F238E27FC236}">
                <a16:creationId xmlns:a16="http://schemas.microsoft.com/office/drawing/2014/main" id="{DAAA6F7C-52DB-FDBD-98EF-BDD3592270DB}"/>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16" name="Google Shape;1190;p141">
            <a:extLst>
              <a:ext uri="{FF2B5EF4-FFF2-40B4-BE49-F238E27FC236}">
                <a16:creationId xmlns:a16="http://schemas.microsoft.com/office/drawing/2014/main" id="{54863AC0-AE96-FA3F-188C-5FB892441AFE}"/>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line]?”  Too low &amp; you waste time interviewing unqualified candidates.</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53" name="Google Shape;1753;p205"/>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sp>
        <p:nvSpPr>
          <p:cNvPr id="2" name="Google Shape;1195;p142">
            <a:extLst>
              <a:ext uri="{FF2B5EF4-FFF2-40B4-BE49-F238E27FC236}">
                <a16:creationId xmlns:a16="http://schemas.microsoft.com/office/drawing/2014/main" id="{B0D7D036-967D-C3A2-D763-A6C35298CAF9}"/>
              </a:ext>
            </a:extLst>
          </p:cNvPr>
          <p:cNvSpPr/>
          <p:nvPr/>
        </p:nvSpPr>
        <p:spPr>
          <a:xfrm rot="10800000">
            <a:off x="4410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 name="Google Shape;1196;p142">
            <a:extLst>
              <a:ext uri="{FF2B5EF4-FFF2-40B4-BE49-F238E27FC236}">
                <a16:creationId xmlns:a16="http://schemas.microsoft.com/office/drawing/2014/main" id="{26682204-CA51-1E1B-3829-30663EC15D4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197;p142">
            <a:extLst>
              <a:ext uri="{FF2B5EF4-FFF2-40B4-BE49-F238E27FC236}">
                <a16:creationId xmlns:a16="http://schemas.microsoft.com/office/drawing/2014/main" id="{FC36780B-0468-0B58-3D23-AF3B1E1FE6B7}"/>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98;p142">
            <a:extLst>
              <a:ext uri="{FF2B5EF4-FFF2-40B4-BE49-F238E27FC236}">
                <a16:creationId xmlns:a16="http://schemas.microsoft.com/office/drawing/2014/main" id="{A1C26018-078C-1A99-FDA2-A8F9776315D7}"/>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99;p142">
            <a:extLst>
              <a:ext uri="{FF2B5EF4-FFF2-40B4-BE49-F238E27FC236}">
                <a16:creationId xmlns:a16="http://schemas.microsoft.com/office/drawing/2014/main" id="{C2AA1650-F786-CE32-0EC5-BBC01CEF8612}"/>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00;p142">
            <a:extLst>
              <a:ext uri="{FF2B5EF4-FFF2-40B4-BE49-F238E27FC236}">
                <a16:creationId xmlns:a16="http://schemas.microsoft.com/office/drawing/2014/main" id="{78A44E84-5FC1-2FE0-4000-8545BE434990}"/>
              </a:ext>
            </a:extLst>
          </p:cNvPr>
          <p:cNvGrpSpPr/>
          <p:nvPr/>
        </p:nvGrpSpPr>
        <p:grpSpPr>
          <a:xfrm>
            <a:off x="231425" y="1535349"/>
            <a:ext cx="8445649" cy="19500"/>
            <a:chOff x="231425" y="3897549"/>
            <a:chExt cx="8445649" cy="19500"/>
          </a:xfrm>
        </p:grpSpPr>
        <p:sp>
          <p:nvSpPr>
            <p:cNvPr id="8" name="Google Shape;1201;p142">
              <a:extLst>
                <a:ext uri="{FF2B5EF4-FFF2-40B4-BE49-F238E27FC236}">
                  <a16:creationId xmlns:a16="http://schemas.microsoft.com/office/drawing/2014/main" id="{A314F75D-C081-B6BB-CA41-5C5FCE11354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2;p142">
              <a:extLst>
                <a:ext uri="{FF2B5EF4-FFF2-40B4-BE49-F238E27FC236}">
                  <a16:creationId xmlns:a16="http://schemas.microsoft.com/office/drawing/2014/main" id="{3D566AD6-F4F7-8136-C087-DB25FCC4B67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3;p142">
              <a:extLst>
                <a:ext uri="{FF2B5EF4-FFF2-40B4-BE49-F238E27FC236}">
                  <a16:creationId xmlns:a16="http://schemas.microsoft.com/office/drawing/2014/main" id="{3110EB5E-A368-9D24-5B4C-C186AE662249}"/>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4;p142">
              <a:extLst>
                <a:ext uri="{FF2B5EF4-FFF2-40B4-BE49-F238E27FC236}">
                  <a16:creationId xmlns:a16="http://schemas.microsoft.com/office/drawing/2014/main" id="{6B891BF9-778F-5242-7D7E-B21CB914ECE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05;p142">
            <a:extLst>
              <a:ext uri="{FF2B5EF4-FFF2-40B4-BE49-F238E27FC236}">
                <a16:creationId xmlns:a16="http://schemas.microsoft.com/office/drawing/2014/main" id="{4C3509D5-D968-841E-497D-AF1A7955356F}"/>
              </a:ext>
            </a:extLst>
          </p:cNvPr>
          <p:cNvSpPr/>
          <p:nvPr/>
        </p:nvSpPr>
        <p:spPr>
          <a:xfrm>
            <a:off x="3181650" y="3942525"/>
            <a:ext cx="32856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Interviews offered but candidate was not qualified.</a:t>
            </a:r>
            <a:endParaRPr sz="1400" b="0" i="0" u="none" strike="noStrike" cap="none">
              <a:solidFill>
                <a:srgbClr val="FFC000"/>
              </a:solidFill>
              <a:latin typeface="Arial"/>
              <a:ea typeface="Arial"/>
              <a:cs typeface="Arial"/>
              <a:sym typeface="Arial"/>
            </a:endParaRPr>
          </a:p>
        </p:txBody>
      </p:sp>
      <p:sp>
        <p:nvSpPr>
          <p:cNvPr id="13" name="Google Shape;1207;p142">
            <a:extLst>
              <a:ext uri="{FF2B5EF4-FFF2-40B4-BE49-F238E27FC236}">
                <a16:creationId xmlns:a16="http://schemas.microsoft.com/office/drawing/2014/main" id="{EF453721-719C-9B83-D7A4-7C15FAD737BE}"/>
              </a:ext>
            </a:extLst>
          </p:cNvPr>
          <p:cNvSpPr/>
          <p:nvPr/>
        </p:nvSpPr>
        <p:spPr>
          <a:xfrm rot="-5400000">
            <a:off x="2579400" y="680138"/>
            <a:ext cx="137100" cy="50292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p142">
            <a:extLst>
              <a:ext uri="{FF2B5EF4-FFF2-40B4-BE49-F238E27FC236}">
                <a16:creationId xmlns:a16="http://schemas.microsoft.com/office/drawing/2014/main" id="{D0DCE326-0928-171C-6A91-4CFA3A18EDE4}"/>
              </a:ext>
            </a:extLst>
          </p:cNvPr>
          <p:cNvSpPr/>
          <p:nvPr/>
        </p:nvSpPr>
        <p:spPr>
          <a:xfrm rot="-5400000">
            <a:off x="6927975" y="1370288"/>
            <a:ext cx="137100" cy="36489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9;p142">
            <a:extLst>
              <a:ext uri="{FF2B5EF4-FFF2-40B4-BE49-F238E27FC236}">
                <a16:creationId xmlns:a16="http://schemas.microsoft.com/office/drawing/2014/main" id="{39641BA6-A70B-11F0-B763-F2F53342B048}"/>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6" name="Google Shape;1210;p142">
            <a:extLst>
              <a:ext uri="{FF2B5EF4-FFF2-40B4-BE49-F238E27FC236}">
                <a16:creationId xmlns:a16="http://schemas.microsoft.com/office/drawing/2014/main" id="{8876BCDE-42E6-3256-EB8F-E7F7359F2266}"/>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7" name="Google Shape;1211;p142">
            <a:extLst>
              <a:ext uri="{FF2B5EF4-FFF2-40B4-BE49-F238E27FC236}">
                <a16:creationId xmlns:a16="http://schemas.microsoft.com/office/drawing/2014/main" id="{BEF326F1-E555-038A-EE41-F42B4F869BD7}"/>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8" name="Google Shape;1212;p142">
            <a:extLst>
              <a:ext uri="{FF2B5EF4-FFF2-40B4-BE49-F238E27FC236}">
                <a16:creationId xmlns:a16="http://schemas.microsoft.com/office/drawing/2014/main" id="{7485A86D-C87B-1790-6CBF-258DAF221178}"/>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cxnSp>
        <p:nvCxnSpPr>
          <p:cNvPr id="19" name="Google Shape;1213;p142">
            <a:extLst>
              <a:ext uri="{FF2B5EF4-FFF2-40B4-BE49-F238E27FC236}">
                <a16:creationId xmlns:a16="http://schemas.microsoft.com/office/drawing/2014/main" id="{B96CE153-2E8B-9133-9F20-6C9493B11B24}"/>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75" name="Google Shape;1775;p206"/>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solidFill>
                  <a:schemeClr val="lt1"/>
                </a:solidFill>
              </a:rPr>
              <a:t>Machine Learning Reviews Qualifications as a Range of Possibilities.</a:t>
            </a:r>
            <a:endParaRPr/>
          </a:p>
        </p:txBody>
      </p:sp>
      <p:cxnSp>
        <p:nvCxnSpPr>
          <p:cNvPr id="2" name="Google Shape;1218;p143">
            <a:extLst>
              <a:ext uri="{FF2B5EF4-FFF2-40B4-BE49-F238E27FC236}">
                <a16:creationId xmlns:a16="http://schemas.microsoft.com/office/drawing/2014/main" id="{283F6680-72A7-CB26-B64F-30079FC7D2EB}"/>
              </a:ext>
            </a:extLst>
          </p:cNvPr>
          <p:cNvCxnSpPr/>
          <p:nvPr/>
        </p:nvCxnSpPr>
        <p:spPr>
          <a:xfrm>
            <a:off x="4467550" y="1506850"/>
            <a:ext cx="0" cy="1722000"/>
          </a:xfrm>
          <a:prstGeom prst="straightConnector1">
            <a:avLst/>
          </a:prstGeom>
          <a:noFill/>
          <a:ln w="9525" cap="flat" cmpd="sng">
            <a:solidFill>
              <a:srgbClr val="39B54A"/>
            </a:solidFill>
            <a:prstDash val="lgDash"/>
            <a:round/>
            <a:headEnd type="none" w="med" len="med"/>
            <a:tailEnd type="none" w="med" len="med"/>
          </a:ln>
        </p:spPr>
      </p:cxnSp>
      <p:sp>
        <p:nvSpPr>
          <p:cNvPr id="3" name="Google Shape;1219;p143">
            <a:extLst>
              <a:ext uri="{FF2B5EF4-FFF2-40B4-BE49-F238E27FC236}">
                <a16:creationId xmlns:a16="http://schemas.microsoft.com/office/drawing/2014/main" id="{E76BBEEA-2962-6B52-9D04-6DA887D6F588}"/>
              </a:ext>
            </a:extLst>
          </p:cNvPr>
          <p:cNvSpPr/>
          <p:nvPr/>
        </p:nvSpPr>
        <p:spPr>
          <a:xfrm rot="10800000">
            <a:off x="3648150" y="3148725"/>
            <a:ext cx="8286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 name="Google Shape;1220;p143">
            <a:extLst>
              <a:ext uri="{FF2B5EF4-FFF2-40B4-BE49-F238E27FC236}">
                <a16:creationId xmlns:a16="http://schemas.microsoft.com/office/drawing/2014/main" id="{10DC86AA-418B-E351-1593-D31FBC489C04}"/>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221;p143">
            <a:extLst>
              <a:ext uri="{FF2B5EF4-FFF2-40B4-BE49-F238E27FC236}">
                <a16:creationId xmlns:a16="http://schemas.microsoft.com/office/drawing/2014/main" id="{5C631F3B-723B-02F2-6C8C-58F7E07A5CA0}"/>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22;p143">
            <a:extLst>
              <a:ext uri="{FF2B5EF4-FFF2-40B4-BE49-F238E27FC236}">
                <a16:creationId xmlns:a16="http://schemas.microsoft.com/office/drawing/2014/main" id="{C3BD6E3A-3C95-525A-FAB3-F85852EAAEE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23;p143">
            <a:extLst>
              <a:ext uri="{FF2B5EF4-FFF2-40B4-BE49-F238E27FC236}">
                <a16:creationId xmlns:a16="http://schemas.microsoft.com/office/drawing/2014/main" id="{C953746A-5024-ADA4-16B1-CF0FECFAFD2F}"/>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8" name="Google Shape;1224;p143">
            <a:extLst>
              <a:ext uri="{FF2B5EF4-FFF2-40B4-BE49-F238E27FC236}">
                <a16:creationId xmlns:a16="http://schemas.microsoft.com/office/drawing/2014/main" id="{E57B9D4C-5EDF-1959-158A-1E1D82D50D00}"/>
              </a:ext>
            </a:extLst>
          </p:cNvPr>
          <p:cNvGrpSpPr/>
          <p:nvPr/>
        </p:nvGrpSpPr>
        <p:grpSpPr>
          <a:xfrm>
            <a:off x="231425" y="1535349"/>
            <a:ext cx="8445649" cy="19500"/>
            <a:chOff x="231425" y="3897549"/>
            <a:chExt cx="8445649" cy="19500"/>
          </a:xfrm>
        </p:grpSpPr>
        <p:sp>
          <p:nvSpPr>
            <p:cNvPr id="9" name="Google Shape;1225;p143">
              <a:extLst>
                <a:ext uri="{FF2B5EF4-FFF2-40B4-BE49-F238E27FC236}">
                  <a16:creationId xmlns:a16="http://schemas.microsoft.com/office/drawing/2014/main" id="{BB82992A-E839-5BE9-36D2-EB44C2EF5C24}"/>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6;p143">
              <a:extLst>
                <a:ext uri="{FF2B5EF4-FFF2-40B4-BE49-F238E27FC236}">
                  <a16:creationId xmlns:a16="http://schemas.microsoft.com/office/drawing/2014/main" id="{2B890606-A4CC-AB16-7B53-CD1D6E8AAE03}"/>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p143">
              <a:extLst>
                <a:ext uri="{FF2B5EF4-FFF2-40B4-BE49-F238E27FC236}">
                  <a16:creationId xmlns:a16="http://schemas.microsoft.com/office/drawing/2014/main" id="{3E3D41BC-6A39-007B-068C-4503EF11A27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8;p143">
              <a:extLst>
                <a:ext uri="{FF2B5EF4-FFF2-40B4-BE49-F238E27FC236}">
                  <a16:creationId xmlns:a16="http://schemas.microsoft.com/office/drawing/2014/main" id="{F4C2B51B-F354-5725-483F-4C6BAE1E5589}"/>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229;p143">
            <a:extLst>
              <a:ext uri="{FF2B5EF4-FFF2-40B4-BE49-F238E27FC236}">
                <a16:creationId xmlns:a16="http://schemas.microsoft.com/office/drawing/2014/main" id="{079B5E3B-7659-04FC-0826-BB3AE36FB044}"/>
              </a:ext>
            </a:extLst>
          </p:cNvPr>
          <p:cNvSpPr/>
          <p:nvPr/>
        </p:nvSpPr>
        <p:spPr>
          <a:xfrm>
            <a:off x="2030701" y="3950774"/>
            <a:ext cx="4063500" cy="27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Missed opportunity to interview qualified candidates.</a:t>
            </a:r>
            <a:endParaRPr sz="1400" b="0" i="0" u="none" strike="noStrike" cap="none">
              <a:solidFill>
                <a:srgbClr val="FFC000"/>
              </a:solidFill>
              <a:latin typeface="Arial"/>
              <a:ea typeface="Arial"/>
              <a:cs typeface="Arial"/>
              <a:sym typeface="Arial"/>
            </a:endParaRPr>
          </a:p>
        </p:txBody>
      </p:sp>
      <p:sp>
        <p:nvSpPr>
          <p:cNvPr id="14" name="Google Shape;1231;p143">
            <a:extLst>
              <a:ext uri="{FF2B5EF4-FFF2-40B4-BE49-F238E27FC236}">
                <a16:creationId xmlns:a16="http://schemas.microsoft.com/office/drawing/2014/main" id="{ED3B9A7F-760E-7606-4F6A-38C8AC6DD6B3}"/>
              </a:ext>
            </a:extLst>
          </p:cNvPr>
          <p:cNvSpPr/>
          <p:nvPr/>
        </p:nvSpPr>
        <p:spPr>
          <a:xfrm rot="-5400000">
            <a:off x="1855500" y="1404050"/>
            <a:ext cx="137100" cy="35814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2;p143">
            <a:extLst>
              <a:ext uri="{FF2B5EF4-FFF2-40B4-BE49-F238E27FC236}">
                <a16:creationId xmlns:a16="http://schemas.microsoft.com/office/drawing/2014/main" id="{402E165A-266A-315B-F948-2EA86B059825}"/>
              </a:ext>
            </a:extLst>
          </p:cNvPr>
          <p:cNvSpPr/>
          <p:nvPr/>
        </p:nvSpPr>
        <p:spPr>
          <a:xfrm rot="-5400000">
            <a:off x="6199350" y="641600"/>
            <a:ext cx="137100" cy="5106300"/>
          </a:xfrm>
          <a:prstGeom prst="rect">
            <a:avLst/>
          </a:prstGeom>
          <a:solidFill>
            <a:srgbClr val="00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p143">
            <a:extLst>
              <a:ext uri="{FF2B5EF4-FFF2-40B4-BE49-F238E27FC236}">
                <a16:creationId xmlns:a16="http://schemas.microsoft.com/office/drawing/2014/main" id="{639C6A2D-FDF8-43F6-13E8-3C17F5EBAEAF}"/>
              </a:ext>
            </a:extLst>
          </p:cNvPr>
          <p:cNvSpPr txBox="1"/>
          <p:nvPr/>
        </p:nvSpPr>
        <p:spPr>
          <a:xfrm>
            <a:off x="183250" y="2921463"/>
            <a:ext cx="6882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Reality: </a:t>
            </a:r>
            <a:endParaRPr sz="6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Not Qualified</a:t>
            </a:r>
            <a:endParaRPr sz="600" b="1">
              <a:solidFill>
                <a:srgbClr val="FF00FF"/>
              </a:solidFill>
              <a:latin typeface="Helvetica Neue"/>
              <a:ea typeface="Helvetica Neue"/>
              <a:cs typeface="Helvetica Neue"/>
              <a:sym typeface="Helvetica Neue"/>
            </a:endParaRPr>
          </a:p>
        </p:txBody>
      </p:sp>
      <p:sp>
        <p:nvSpPr>
          <p:cNvPr id="17" name="Google Shape;1234;p143">
            <a:extLst>
              <a:ext uri="{FF2B5EF4-FFF2-40B4-BE49-F238E27FC236}">
                <a16:creationId xmlns:a16="http://schemas.microsoft.com/office/drawing/2014/main" id="{28369F06-D523-AD59-23D9-71D2B28D0215}"/>
              </a:ext>
            </a:extLst>
          </p:cNvPr>
          <p:cNvSpPr txBox="1"/>
          <p:nvPr/>
        </p:nvSpPr>
        <p:spPr>
          <a:xfrm>
            <a:off x="8196750" y="2921463"/>
            <a:ext cx="603000" cy="75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Reality: Qualified</a:t>
            </a:r>
            <a:endParaRPr sz="600" b="1">
              <a:solidFill>
                <a:srgbClr val="B4A7D6"/>
              </a:solidFill>
              <a:latin typeface="Helvetica Neue"/>
              <a:ea typeface="Helvetica Neue"/>
              <a:cs typeface="Helvetica Neue"/>
              <a:sym typeface="Helvetica Neue"/>
            </a:endParaRPr>
          </a:p>
        </p:txBody>
      </p:sp>
      <p:sp>
        <p:nvSpPr>
          <p:cNvPr id="18" name="Google Shape;1235;p143">
            <a:extLst>
              <a:ext uri="{FF2B5EF4-FFF2-40B4-BE49-F238E27FC236}">
                <a16:creationId xmlns:a16="http://schemas.microsoft.com/office/drawing/2014/main" id="{62B5CAF7-5171-33D0-9BA9-539B092A862E}"/>
              </a:ext>
            </a:extLst>
          </p:cNvPr>
          <p:cNvSpPr txBox="1"/>
          <p:nvPr/>
        </p:nvSpPr>
        <p:spPr>
          <a:xfrm>
            <a:off x="-5325" y="25664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Deterministic</a:t>
            </a:r>
            <a:endParaRPr sz="1300" b="1">
              <a:solidFill>
                <a:srgbClr val="7F7F7F"/>
              </a:solidFill>
              <a:latin typeface="Roboto"/>
              <a:ea typeface="Roboto"/>
              <a:cs typeface="Roboto"/>
              <a:sym typeface="Roboto"/>
            </a:endParaRPr>
          </a:p>
        </p:txBody>
      </p:sp>
      <p:sp>
        <p:nvSpPr>
          <p:cNvPr id="19" name="Google Shape;1236;p143">
            <a:extLst>
              <a:ext uri="{FF2B5EF4-FFF2-40B4-BE49-F238E27FC236}">
                <a16:creationId xmlns:a16="http://schemas.microsoft.com/office/drawing/2014/main" id="{7F902779-BD7B-53C0-F62F-1613F235776D}"/>
              </a:ext>
            </a:extLst>
          </p:cNvPr>
          <p:cNvSpPr txBox="1"/>
          <p:nvPr/>
        </p:nvSpPr>
        <p:spPr>
          <a:xfrm>
            <a:off x="18825" y="1118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7F7F7F"/>
                </a:solidFill>
                <a:latin typeface="Roboto"/>
                <a:ea typeface="Roboto"/>
                <a:cs typeface="Roboto"/>
                <a:sym typeface="Roboto"/>
              </a:rPr>
              <a:t>Probabilistic</a:t>
            </a:r>
            <a:endParaRPr sz="1300" b="1">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207"/>
          <p:cNvSpPr txBox="1">
            <a:spLocks noGrp="1"/>
          </p:cNvSpPr>
          <p:nvPr>
            <p:ph type="title"/>
          </p:nvPr>
        </p:nvSpPr>
        <p:spPr>
          <a:xfrm>
            <a:off x="225824" y="137160"/>
            <a:ext cx="8759147"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Similar individuals near the cutoff get different outcomes.</a:t>
            </a:r>
            <a:endParaRPr dirty="0"/>
          </a:p>
        </p:txBody>
      </p:sp>
      <p:sp>
        <p:nvSpPr>
          <p:cNvPr id="2" name="Google Shape;1242;p144">
            <a:extLst>
              <a:ext uri="{FF2B5EF4-FFF2-40B4-BE49-F238E27FC236}">
                <a16:creationId xmlns:a16="http://schemas.microsoft.com/office/drawing/2014/main" id="{68F247B7-8C35-34F1-F5DE-453625D4BF62}"/>
              </a:ext>
            </a:extLst>
          </p:cNvPr>
          <p:cNvSpPr txBox="1"/>
          <p:nvPr/>
        </p:nvSpPr>
        <p:spPr>
          <a:xfrm>
            <a:off x="2228525" y="2453825"/>
            <a:ext cx="19077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Expected not to be qualified</a:t>
            </a:r>
            <a:endParaRPr sz="1000" b="1">
              <a:solidFill>
                <a:srgbClr val="FF00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00FF"/>
                </a:solidFill>
                <a:latin typeface="Helvetica Neue"/>
                <a:ea typeface="Helvetica Neue"/>
                <a:cs typeface="Helvetica Neue"/>
                <a:sym typeface="Helvetica Neue"/>
              </a:rPr>
              <a:t>Bachelor’s, Analyst, 24M </a:t>
            </a:r>
            <a:endParaRPr sz="1000" b="1">
              <a:solidFill>
                <a:srgbClr val="FF00FF"/>
              </a:solidFill>
              <a:latin typeface="Helvetica Neue"/>
              <a:ea typeface="Helvetica Neue"/>
              <a:cs typeface="Helvetica Neue"/>
              <a:sym typeface="Helvetica Neue"/>
            </a:endParaRPr>
          </a:p>
        </p:txBody>
      </p:sp>
      <p:sp>
        <p:nvSpPr>
          <p:cNvPr id="3" name="Google Shape;1243;p144">
            <a:extLst>
              <a:ext uri="{FF2B5EF4-FFF2-40B4-BE49-F238E27FC236}">
                <a16:creationId xmlns:a16="http://schemas.microsoft.com/office/drawing/2014/main" id="{48F5FCB2-077B-E0B9-F7E8-37D791043E89}"/>
              </a:ext>
            </a:extLst>
          </p:cNvPr>
          <p:cNvSpPr txBox="1"/>
          <p:nvPr/>
        </p:nvSpPr>
        <p:spPr>
          <a:xfrm>
            <a:off x="5007800" y="2477825"/>
            <a:ext cx="1676400" cy="176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Expected to Be Qualified</a:t>
            </a:r>
            <a:endParaRPr sz="1000" b="1">
              <a:solidFill>
                <a:srgbClr val="B4A7D6"/>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B4A7D6"/>
                </a:solidFill>
                <a:latin typeface="Helvetica Neue"/>
                <a:ea typeface="Helvetica Neue"/>
                <a:cs typeface="Helvetica Neue"/>
                <a:sym typeface="Helvetica Neue"/>
              </a:rPr>
              <a:t>Bachelor’s, Sr. Analyst, 20M</a:t>
            </a:r>
            <a:endParaRPr sz="1000" b="1">
              <a:solidFill>
                <a:srgbClr val="B4A7D6"/>
              </a:solidFill>
              <a:latin typeface="Helvetica Neue"/>
              <a:ea typeface="Helvetica Neue"/>
              <a:cs typeface="Helvetica Neue"/>
              <a:sym typeface="Helvetica Neue"/>
            </a:endParaRPr>
          </a:p>
        </p:txBody>
      </p:sp>
      <p:cxnSp>
        <p:nvCxnSpPr>
          <p:cNvPr id="4" name="Google Shape;1244;p144">
            <a:extLst>
              <a:ext uri="{FF2B5EF4-FFF2-40B4-BE49-F238E27FC236}">
                <a16:creationId xmlns:a16="http://schemas.microsoft.com/office/drawing/2014/main" id="{424FB969-D10C-A1E7-EBD6-E9B7418AECF7}"/>
              </a:ext>
            </a:extLst>
          </p:cNvPr>
          <p:cNvCxnSpPr/>
          <p:nvPr/>
        </p:nvCxnSpPr>
        <p:spPr>
          <a:xfrm>
            <a:off x="4571988" y="2287636"/>
            <a:ext cx="0" cy="556500"/>
          </a:xfrm>
          <a:prstGeom prst="straightConnector1">
            <a:avLst/>
          </a:prstGeom>
          <a:noFill/>
          <a:ln w="9525" cap="flat" cmpd="sng">
            <a:solidFill>
              <a:srgbClr val="39B54A"/>
            </a:solidFill>
            <a:prstDash val="lgDash"/>
            <a:round/>
            <a:headEnd type="none" w="med" len="med"/>
            <a:tailEnd type="none" w="med" len="med"/>
          </a:ln>
        </p:spPr>
      </p:cxnSp>
      <p:cxnSp>
        <p:nvCxnSpPr>
          <p:cNvPr id="5" name="Google Shape;1245;p144">
            <a:extLst>
              <a:ext uri="{FF2B5EF4-FFF2-40B4-BE49-F238E27FC236}">
                <a16:creationId xmlns:a16="http://schemas.microsoft.com/office/drawing/2014/main" id="{CB7FCE4A-3421-07E1-A1DD-C9FE93F82701}"/>
              </a:ext>
            </a:extLst>
          </p:cNvPr>
          <p:cNvCxnSpPr/>
          <p:nvPr/>
        </p:nvCxnSpPr>
        <p:spPr>
          <a:xfrm rot="10800000">
            <a:off x="4193413" y="2565875"/>
            <a:ext cx="757200" cy="0"/>
          </a:xfrm>
          <a:prstGeom prst="straightConnector1">
            <a:avLst/>
          </a:prstGeom>
          <a:noFill/>
          <a:ln w="9525" cap="flat" cmpd="sng">
            <a:solidFill>
              <a:srgbClr val="39B54A"/>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08"/>
          <p:cNvSpPr txBox="1">
            <a:spLocks noGrp="1"/>
          </p:cNvSpPr>
          <p:nvPr>
            <p:ph type="title"/>
          </p:nvPr>
        </p:nvSpPr>
        <p:spPr>
          <a:xfrm>
            <a:off x="0" y="137150"/>
            <a:ext cx="9033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The model has been running in the background, let’s review outcomes.</a:t>
            </a:r>
            <a:endParaRPr sz="2100"/>
          </a:p>
        </p:txBody>
      </p:sp>
      <p:cxnSp>
        <p:nvCxnSpPr>
          <p:cNvPr id="2" name="Google Shape;1251;p145">
            <a:extLst>
              <a:ext uri="{FF2B5EF4-FFF2-40B4-BE49-F238E27FC236}">
                <a16:creationId xmlns:a16="http://schemas.microsoft.com/office/drawing/2014/main" id="{ED5A564F-A35D-4D72-1C46-20D99ACAF0B5}"/>
              </a:ext>
            </a:extLst>
          </p:cNvPr>
          <p:cNvCxnSpPr/>
          <p:nvPr/>
        </p:nvCxnSpPr>
        <p:spPr>
          <a:xfrm>
            <a:off x="4467551" y="1993311"/>
            <a:ext cx="0" cy="556500"/>
          </a:xfrm>
          <a:prstGeom prst="straightConnector1">
            <a:avLst/>
          </a:prstGeom>
          <a:noFill/>
          <a:ln w="9525" cap="flat" cmpd="sng">
            <a:solidFill>
              <a:srgbClr val="39B54A"/>
            </a:solidFill>
            <a:prstDash val="lgDash"/>
            <a:round/>
            <a:headEnd type="none" w="med" len="med"/>
            <a:tailEnd type="none" w="med" len="med"/>
          </a:ln>
        </p:spPr>
      </p:cxnSp>
      <p:sp>
        <p:nvSpPr>
          <p:cNvPr id="3" name="Google Shape;1252;p145">
            <a:extLst>
              <a:ext uri="{FF2B5EF4-FFF2-40B4-BE49-F238E27FC236}">
                <a16:creationId xmlns:a16="http://schemas.microsoft.com/office/drawing/2014/main" id="{6D6DD38A-038B-47D2-1B87-86BEBE856270}"/>
              </a:ext>
            </a:extLst>
          </p:cNvPr>
          <p:cNvSpPr txBox="1"/>
          <p:nvPr/>
        </p:nvSpPr>
        <p:spPr>
          <a:xfrm>
            <a:off x="8471337" y="23396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53;p145">
            <a:extLst>
              <a:ext uri="{FF2B5EF4-FFF2-40B4-BE49-F238E27FC236}">
                <a16:creationId xmlns:a16="http://schemas.microsoft.com/office/drawing/2014/main" id="{8DF9AA6C-854F-F06A-05E2-E478577EACAC}"/>
              </a:ext>
            </a:extLst>
          </p:cNvPr>
          <p:cNvSpPr/>
          <p:nvPr/>
        </p:nvSpPr>
        <p:spPr>
          <a:xfrm>
            <a:off x="88903" y="22030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54;p145">
            <a:extLst>
              <a:ext uri="{FF2B5EF4-FFF2-40B4-BE49-F238E27FC236}">
                <a16:creationId xmlns:a16="http://schemas.microsoft.com/office/drawing/2014/main" id="{978314FA-FC11-D181-C437-84137EC447CF}"/>
              </a:ext>
            </a:extLst>
          </p:cNvPr>
          <p:cNvSpPr/>
          <p:nvPr/>
        </p:nvSpPr>
        <p:spPr>
          <a:xfrm>
            <a:off x="8683894" y="22030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55;p145">
            <a:extLst>
              <a:ext uri="{FF2B5EF4-FFF2-40B4-BE49-F238E27FC236}">
                <a16:creationId xmlns:a16="http://schemas.microsoft.com/office/drawing/2014/main" id="{434AA19E-7757-C534-6426-2319039E6940}"/>
              </a:ext>
            </a:extLst>
          </p:cNvPr>
          <p:cNvSpPr txBox="1"/>
          <p:nvPr/>
        </p:nvSpPr>
        <p:spPr>
          <a:xfrm>
            <a:off x="-98438" y="23396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56;p145">
            <a:extLst>
              <a:ext uri="{FF2B5EF4-FFF2-40B4-BE49-F238E27FC236}">
                <a16:creationId xmlns:a16="http://schemas.microsoft.com/office/drawing/2014/main" id="{802CFFA2-A52B-C911-C2E5-5422301135DF}"/>
              </a:ext>
            </a:extLst>
          </p:cNvPr>
          <p:cNvGrpSpPr/>
          <p:nvPr/>
        </p:nvGrpSpPr>
        <p:grpSpPr>
          <a:xfrm>
            <a:off x="231438" y="2261799"/>
            <a:ext cx="8445649" cy="19500"/>
            <a:chOff x="231425" y="3897549"/>
            <a:chExt cx="8445649" cy="19500"/>
          </a:xfrm>
        </p:grpSpPr>
        <p:sp>
          <p:nvSpPr>
            <p:cNvPr id="8" name="Google Shape;1257;p145">
              <a:extLst>
                <a:ext uri="{FF2B5EF4-FFF2-40B4-BE49-F238E27FC236}">
                  <a16:creationId xmlns:a16="http://schemas.microsoft.com/office/drawing/2014/main" id="{68055E3D-5749-E57A-295A-9C53D7BCD409}"/>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8;p145">
              <a:extLst>
                <a:ext uri="{FF2B5EF4-FFF2-40B4-BE49-F238E27FC236}">
                  <a16:creationId xmlns:a16="http://schemas.microsoft.com/office/drawing/2014/main" id="{785C730A-B3CD-DC92-2097-CB78632C1129}"/>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145">
              <a:extLst>
                <a:ext uri="{FF2B5EF4-FFF2-40B4-BE49-F238E27FC236}">
                  <a16:creationId xmlns:a16="http://schemas.microsoft.com/office/drawing/2014/main" id="{BF219BCF-97E0-6CAA-8693-0C39F6091D97}"/>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145">
              <a:extLst>
                <a:ext uri="{FF2B5EF4-FFF2-40B4-BE49-F238E27FC236}">
                  <a16:creationId xmlns:a16="http://schemas.microsoft.com/office/drawing/2014/main" id="{F9465148-1C9D-AED3-EA43-C38BDEC5C76E}"/>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61;p145">
            <a:extLst>
              <a:ext uri="{FF2B5EF4-FFF2-40B4-BE49-F238E27FC236}">
                <a16:creationId xmlns:a16="http://schemas.microsoft.com/office/drawing/2014/main" id="{20C35E1A-99FF-D5D5-FB15-8DA8F01A85C4}"/>
              </a:ext>
            </a:extLst>
          </p:cNvPr>
          <p:cNvSpPr/>
          <p:nvPr/>
        </p:nvSpPr>
        <p:spPr>
          <a:xfrm>
            <a:off x="777541"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262;p145">
            <a:extLst>
              <a:ext uri="{FF2B5EF4-FFF2-40B4-BE49-F238E27FC236}">
                <a16:creationId xmlns:a16="http://schemas.microsoft.com/office/drawing/2014/main" id="{20FF91DF-1D4B-7E97-51CF-ED9758A0E927}"/>
              </a:ext>
            </a:extLst>
          </p:cNvPr>
          <p:cNvSpPr/>
          <p:nvPr/>
        </p:nvSpPr>
        <p:spPr>
          <a:xfrm>
            <a:off x="1336666"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263;p145">
            <a:extLst>
              <a:ext uri="{FF2B5EF4-FFF2-40B4-BE49-F238E27FC236}">
                <a16:creationId xmlns:a16="http://schemas.microsoft.com/office/drawing/2014/main" id="{270B4740-2E45-E2E4-1BA5-0D82B98593BD}"/>
              </a:ext>
            </a:extLst>
          </p:cNvPr>
          <p:cNvSpPr/>
          <p:nvPr/>
        </p:nvSpPr>
        <p:spPr>
          <a:xfrm>
            <a:off x="305116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264;p145">
            <a:extLst>
              <a:ext uri="{FF2B5EF4-FFF2-40B4-BE49-F238E27FC236}">
                <a16:creationId xmlns:a16="http://schemas.microsoft.com/office/drawing/2014/main" id="{270D67D1-029B-A32A-B1F9-6129D3E0AB58}"/>
              </a:ext>
            </a:extLst>
          </p:cNvPr>
          <p:cNvSpPr/>
          <p:nvPr/>
        </p:nvSpPr>
        <p:spPr>
          <a:xfrm>
            <a:off x="262254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265;p145">
            <a:extLst>
              <a:ext uri="{FF2B5EF4-FFF2-40B4-BE49-F238E27FC236}">
                <a16:creationId xmlns:a16="http://schemas.microsoft.com/office/drawing/2014/main" id="{444E466E-6371-9D76-1863-BE075251076A}"/>
              </a:ext>
            </a:extLst>
          </p:cNvPr>
          <p:cNvSpPr/>
          <p:nvPr/>
        </p:nvSpPr>
        <p:spPr>
          <a:xfrm>
            <a:off x="2193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266;p145">
            <a:extLst>
              <a:ext uri="{FF2B5EF4-FFF2-40B4-BE49-F238E27FC236}">
                <a16:creationId xmlns:a16="http://schemas.microsoft.com/office/drawing/2014/main" id="{F74627A8-C70B-E6DA-58F1-00C73FAA19E6}"/>
              </a:ext>
            </a:extLst>
          </p:cNvPr>
          <p:cNvSpPr/>
          <p:nvPr/>
        </p:nvSpPr>
        <p:spPr>
          <a:xfrm>
            <a:off x="433216"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267;p145">
            <a:extLst>
              <a:ext uri="{FF2B5EF4-FFF2-40B4-BE49-F238E27FC236}">
                <a16:creationId xmlns:a16="http://schemas.microsoft.com/office/drawing/2014/main" id="{EB6E8389-1CFF-E1A7-6C7D-EA27A60CCA7A}"/>
              </a:ext>
            </a:extLst>
          </p:cNvPr>
          <p:cNvSpPr/>
          <p:nvPr/>
        </p:nvSpPr>
        <p:spPr>
          <a:xfrm>
            <a:off x="4528841" y="2203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268;p145">
            <a:extLst>
              <a:ext uri="{FF2B5EF4-FFF2-40B4-BE49-F238E27FC236}">
                <a16:creationId xmlns:a16="http://schemas.microsoft.com/office/drawing/2014/main" id="{4F7C0E56-AB80-EE7C-1DEA-314F5C94EB12}"/>
              </a:ext>
            </a:extLst>
          </p:cNvPr>
          <p:cNvSpPr/>
          <p:nvPr/>
        </p:nvSpPr>
        <p:spPr>
          <a:xfrm>
            <a:off x="8166091"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69;p145">
            <a:extLst>
              <a:ext uri="{FF2B5EF4-FFF2-40B4-BE49-F238E27FC236}">
                <a16:creationId xmlns:a16="http://schemas.microsoft.com/office/drawing/2014/main" id="{B147D20B-C443-1154-2896-804378362E28}"/>
              </a:ext>
            </a:extLst>
          </p:cNvPr>
          <p:cNvSpPr/>
          <p:nvPr/>
        </p:nvSpPr>
        <p:spPr>
          <a:xfrm>
            <a:off x="7527916"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70;p145">
            <a:extLst>
              <a:ext uri="{FF2B5EF4-FFF2-40B4-BE49-F238E27FC236}">
                <a16:creationId xmlns:a16="http://schemas.microsoft.com/office/drawing/2014/main" id="{BCB6B78B-F3A2-02BB-E080-541F8EA634FA}"/>
              </a:ext>
            </a:extLst>
          </p:cNvPr>
          <p:cNvSpPr/>
          <p:nvPr/>
        </p:nvSpPr>
        <p:spPr>
          <a:xfrm>
            <a:off x="6435153" y="220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71;p145">
            <a:extLst>
              <a:ext uri="{FF2B5EF4-FFF2-40B4-BE49-F238E27FC236}">
                <a16:creationId xmlns:a16="http://schemas.microsoft.com/office/drawing/2014/main" id="{0B79C5D0-37DC-4AE6-984F-BC286103F0F4}"/>
              </a:ext>
            </a:extLst>
          </p:cNvPr>
          <p:cNvSpPr/>
          <p:nvPr/>
        </p:nvSpPr>
        <p:spPr>
          <a:xfrm>
            <a:off x="5546928" y="220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72;p145">
            <a:extLst>
              <a:ext uri="{FF2B5EF4-FFF2-40B4-BE49-F238E27FC236}">
                <a16:creationId xmlns:a16="http://schemas.microsoft.com/office/drawing/2014/main" id="{DB9B481D-EEAB-65AA-DB94-CB497F4C0445}"/>
              </a:ext>
            </a:extLst>
          </p:cNvPr>
          <p:cNvSpPr/>
          <p:nvPr/>
        </p:nvSpPr>
        <p:spPr>
          <a:xfrm>
            <a:off x="4299053" y="2203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73;p145">
            <a:extLst>
              <a:ext uri="{FF2B5EF4-FFF2-40B4-BE49-F238E27FC236}">
                <a16:creationId xmlns:a16="http://schemas.microsoft.com/office/drawing/2014/main" id="{2D174651-8919-23CC-91F8-BA245DB1BDE7}"/>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5" name="Google Shape;1274;p145">
            <a:extLst>
              <a:ext uri="{FF2B5EF4-FFF2-40B4-BE49-F238E27FC236}">
                <a16:creationId xmlns:a16="http://schemas.microsoft.com/office/drawing/2014/main" id="{365AD05D-B6CB-879B-53B7-67871FC38BFF}"/>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6" name="Google Shape;1275;p145">
            <a:extLst>
              <a:ext uri="{FF2B5EF4-FFF2-40B4-BE49-F238E27FC236}">
                <a16:creationId xmlns:a16="http://schemas.microsoft.com/office/drawing/2014/main" id="{A810E3AC-FB2D-561E-EFF4-77828166BBF5}"/>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27" name="Google Shape;1276;p145">
            <a:extLst>
              <a:ext uri="{FF2B5EF4-FFF2-40B4-BE49-F238E27FC236}">
                <a16:creationId xmlns:a16="http://schemas.microsoft.com/office/drawing/2014/main" id="{6DE93258-04E5-E6A5-6DE0-C01733F41873}"/>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
        <p:nvSpPr>
          <p:cNvPr id="28" name="Google Shape;1277;p145">
            <a:extLst>
              <a:ext uri="{FF2B5EF4-FFF2-40B4-BE49-F238E27FC236}">
                <a16:creationId xmlns:a16="http://schemas.microsoft.com/office/drawing/2014/main" id="{7E3AD7D5-39D7-0309-7D71-7396B9C8B55A}"/>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The model correctly identified 2 candidates as qualified &amp; 6 as unqualified.  8 (2+6) / 12 = 66% accuracy…better than random!</a:t>
            </a:r>
            <a:endParaRPr sz="1100">
              <a:solidFill>
                <a:srgbClr val="FFFFFF"/>
              </a:solidFill>
              <a:latin typeface="Titillium Web"/>
              <a:ea typeface="Titillium Web"/>
              <a:cs typeface="Titillium Web"/>
              <a:sym typeface="Titillium Web"/>
            </a:endParaRPr>
          </a:p>
        </p:txBody>
      </p:sp>
      <p:sp>
        <p:nvSpPr>
          <p:cNvPr id="29" name="Google Shape;1278;p145">
            <a:extLst>
              <a:ext uri="{FF2B5EF4-FFF2-40B4-BE49-F238E27FC236}">
                <a16:creationId xmlns:a16="http://schemas.microsoft.com/office/drawing/2014/main" id="{30A440AC-AFE9-36D0-6DC4-695B1A2B2FC1}"/>
              </a:ext>
            </a:extLst>
          </p:cNvPr>
          <p:cNvSpPr txBox="1"/>
          <p:nvPr/>
        </p:nvSpPr>
        <p:spPr>
          <a:xfrm>
            <a:off x="8079450" y="19259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sp>
        <p:nvSpPr>
          <p:cNvPr id="30" name="Google Shape;1279;p145">
            <a:extLst>
              <a:ext uri="{FF2B5EF4-FFF2-40B4-BE49-F238E27FC236}">
                <a16:creationId xmlns:a16="http://schemas.microsoft.com/office/drawing/2014/main" id="{AD20EAD7-27FC-DB4F-7E7C-9B439035EAE9}"/>
              </a:ext>
            </a:extLst>
          </p:cNvPr>
          <p:cNvSpPr txBox="1"/>
          <p:nvPr/>
        </p:nvSpPr>
        <p:spPr>
          <a:xfrm>
            <a:off x="183250" y="19259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pic>
        <p:nvPicPr>
          <p:cNvPr id="31" name="Google Shape;1280;p145">
            <a:extLst>
              <a:ext uri="{FF2B5EF4-FFF2-40B4-BE49-F238E27FC236}">
                <a16:creationId xmlns:a16="http://schemas.microsoft.com/office/drawing/2014/main" id="{F060F02F-A7D8-674D-34EB-EBB2852F8DF4}"/>
              </a:ext>
            </a:extLst>
          </p:cNvPr>
          <p:cNvPicPr preferRelativeResize="0"/>
          <p:nvPr/>
        </p:nvPicPr>
        <p:blipFill>
          <a:blip r:embed="rId3">
            <a:alphaModFix/>
          </a:blip>
          <a:stretch>
            <a:fillRect/>
          </a:stretch>
        </p:blipFill>
        <p:spPr>
          <a:xfrm>
            <a:off x="4487251" y="2437988"/>
            <a:ext cx="220309" cy="252000"/>
          </a:xfrm>
          <a:prstGeom prst="rect">
            <a:avLst/>
          </a:prstGeom>
          <a:noFill/>
          <a:ln>
            <a:noFill/>
          </a:ln>
        </p:spPr>
      </p:pic>
      <p:pic>
        <p:nvPicPr>
          <p:cNvPr id="32" name="Google Shape;1281;p145">
            <a:extLst>
              <a:ext uri="{FF2B5EF4-FFF2-40B4-BE49-F238E27FC236}">
                <a16:creationId xmlns:a16="http://schemas.microsoft.com/office/drawing/2014/main" id="{9FEB60CA-D550-0268-3410-11FB0FFF0E32}"/>
              </a:ext>
            </a:extLst>
          </p:cNvPr>
          <p:cNvPicPr preferRelativeResize="0"/>
          <p:nvPr/>
        </p:nvPicPr>
        <p:blipFill>
          <a:blip r:embed="rId3">
            <a:alphaModFix/>
          </a:blip>
          <a:stretch>
            <a:fillRect/>
          </a:stretch>
        </p:blipFill>
        <p:spPr>
          <a:xfrm>
            <a:off x="6393551" y="2437988"/>
            <a:ext cx="220309" cy="252000"/>
          </a:xfrm>
          <a:prstGeom prst="rect">
            <a:avLst/>
          </a:prstGeom>
          <a:noFill/>
          <a:ln>
            <a:noFill/>
          </a:ln>
        </p:spPr>
      </p:pic>
      <p:pic>
        <p:nvPicPr>
          <p:cNvPr id="33" name="Google Shape;1282;p145">
            <a:extLst>
              <a:ext uri="{FF2B5EF4-FFF2-40B4-BE49-F238E27FC236}">
                <a16:creationId xmlns:a16="http://schemas.microsoft.com/office/drawing/2014/main" id="{927E5C59-F821-E2D7-69AA-01A436FF5AF1}"/>
              </a:ext>
            </a:extLst>
          </p:cNvPr>
          <p:cNvPicPr preferRelativeResize="0"/>
          <p:nvPr/>
        </p:nvPicPr>
        <p:blipFill>
          <a:blip r:embed="rId3">
            <a:alphaModFix/>
          </a:blip>
          <a:stretch>
            <a:fillRect/>
          </a:stretch>
        </p:blipFill>
        <p:spPr>
          <a:xfrm>
            <a:off x="4257451" y="2437988"/>
            <a:ext cx="220309" cy="252000"/>
          </a:xfrm>
          <a:prstGeom prst="rect">
            <a:avLst/>
          </a:prstGeom>
          <a:noFill/>
          <a:ln>
            <a:noFill/>
          </a:ln>
        </p:spPr>
      </p:pic>
      <p:pic>
        <p:nvPicPr>
          <p:cNvPr id="34" name="Google Shape;1283;p145">
            <a:extLst>
              <a:ext uri="{FF2B5EF4-FFF2-40B4-BE49-F238E27FC236}">
                <a16:creationId xmlns:a16="http://schemas.microsoft.com/office/drawing/2014/main" id="{1C1964DE-BD37-C83F-12AC-2FB90AD17E60}"/>
              </a:ext>
            </a:extLst>
          </p:cNvPr>
          <p:cNvPicPr preferRelativeResize="0"/>
          <p:nvPr/>
        </p:nvPicPr>
        <p:blipFill>
          <a:blip r:embed="rId3">
            <a:alphaModFix/>
          </a:blip>
          <a:stretch>
            <a:fillRect/>
          </a:stretch>
        </p:blipFill>
        <p:spPr>
          <a:xfrm>
            <a:off x="3009576" y="2437988"/>
            <a:ext cx="220309" cy="252000"/>
          </a:xfrm>
          <a:prstGeom prst="rect">
            <a:avLst/>
          </a:prstGeom>
          <a:noFill/>
          <a:ln>
            <a:noFill/>
          </a:ln>
        </p:spPr>
      </p:pic>
      <p:pic>
        <p:nvPicPr>
          <p:cNvPr id="35" name="Google Shape;1284;p145">
            <a:extLst>
              <a:ext uri="{FF2B5EF4-FFF2-40B4-BE49-F238E27FC236}">
                <a16:creationId xmlns:a16="http://schemas.microsoft.com/office/drawing/2014/main" id="{41BCCD89-11A6-FB36-9211-1200226E74E7}"/>
              </a:ext>
            </a:extLst>
          </p:cNvPr>
          <p:cNvPicPr preferRelativeResize="0"/>
          <p:nvPr/>
        </p:nvPicPr>
        <p:blipFill>
          <a:blip r:embed="rId3">
            <a:alphaModFix/>
          </a:blip>
          <a:stretch>
            <a:fillRect/>
          </a:stretch>
        </p:blipFill>
        <p:spPr>
          <a:xfrm>
            <a:off x="2605814" y="2437988"/>
            <a:ext cx="220309" cy="252000"/>
          </a:xfrm>
          <a:prstGeom prst="rect">
            <a:avLst/>
          </a:prstGeom>
          <a:noFill/>
          <a:ln>
            <a:noFill/>
          </a:ln>
        </p:spPr>
      </p:pic>
      <p:pic>
        <p:nvPicPr>
          <p:cNvPr id="36" name="Google Shape;1285;p145">
            <a:extLst>
              <a:ext uri="{FF2B5EF4-FFF2-40B4-BE49-F238E27FC236}">
                <a16:creationId xmlns:a16="http://schemas.microsoft.com/office/drawing/2014/main" id="{27246447-F16C-726B-2002-182C3B9E195E}"/>
              </a:ext>
            </a:extLst>
          </p:cNvPr>
          <p:cNvPicPr preferRelativeResize="0"/>
          <p:nvPr/>
        </p:nvPicPr>
        <p:blipFill>
          <a:blip r:embed="rId3">
            <a:alphaModFix/>
          </a:blip>
          <a:stretch>
            <a:fillRect/>
          </a:stretch>
        </p:blipFill>
        <p:spPr>
          <a:xfrm>
            <a:off x="2152326" y="2437988"/>
            <a:ext cx="220309" cy="252000"/>
          </a:xfrm>
          <a:prstGeom prst="rect">
            <a:avLst/>
          </a:prstGeom>
          <a:noFill/>
          <a:ln>
            <a:noFill/>
          </a:ln>
        </p:spPr>
      </p:pic>
      <p:pic>
        <p:nvPicPr>
          <p:cNvPr id="37" name="Google Shape;1286;p145">
            <a:extLst>
              <a:ext uri="{FF2B5EF4-FFF2-40B4-BE49-F238E27FC236}">
                <a16:creationId xmlns:a16="http://schemas.microsoft.com/office/drawing/2014/main" id="{DC3F9C6C-F7F6-B235-40C0-60190AF29DC9}"/>
              </a:ext>
            </a:extLst>
          </p:cNvPr>
          <p:cNvPicPr preferRelativeResize="0"/>
          <p:nvPr/>
        </p:nvPicPr>
        <p:blipFill>
          <a:blip r:embed="rId3">
            <a:alphaModFix/>
          </a:blip>
          <a:stretch>
            <a:fillRect/>
          </a:stretch>
        </p:blipFill>
        <p:spPr>
          <a:xfrm>
            <a:off x="1295076" y="2437988"/>
            <a:ext cx="220309" cy="252000"/>
          </a:xfrm>
          <a:prstGeom prst="rect">
            <a:avLst/>
          </a:prstGeom>
          <a:noFill/>
          <a:ln>
            <a:noFill/>
          </a:ln>
        </p:spPr>
      </p:pic>
      <p:pic>
        <p:nvPicPr>
          <p:cNvPr id="38" name="Google Shape;1287;p145">
            <a:extLst>
              <a:ext uri="{FF2B5EF4-FFF2-40B4-BE49-F238E27FC236}">
                <a16:creationId xmlns:a16="http://schemas.microsoft.com/office/drawing/2014/main" id="{DEF8A819-B309-11DF-58FD-030AE867E089}"/>
              </a:ext>
            </a:extLst>
          </p:cNvPr>
          <p:cNvPicPr preferRelativeResize="0"/>
          <p:nvPr/>
        </p:nvPicPr>
        <p:blipFill>
          <a:blip r:embed="rId3">
            <a:alphaModFix/>
          </a:blip>
          <a:stretch>
            <a:fillRect/>
          </a:stretch>
        </p:blipFill>
        <p:spPr>
          <a:xfrm>
            <a:off x="744064" y="2437988"/>
            <a:ext cx="220309" cy="25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209"/>
          <p:cNvSpPr txBox="1">
            <a:spLocks noGrp="1"/>
          </p:cNvSpPr>
          <p:nvPr>
            <p:ph type="title"/>
          </p:nvPr>
        </p:nvSpPr>
        <p:spPr>
          <a:xfrm>
            <a:off x="35375" y="137150"/>
            <a:ext cx="85647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Using the historical outcomes, where should we put the green line.  </a:t>
            </a:r>
            <a:r>
              <a:rPr lang="en" sz="1500" b="0" i="1">
                <a:solidFill>
                  <a:srgbClr val="666666"/>
                </a:solidFill>
              </a:rPr>
              <a:t>Let’s make sure we are fair by two groups.</a:t>
            </a:r>
            <a:endParaRPr sz="1500" b="0" i="1">
              <a:solidFill>
                <a:srgbClr val="666666"/>
              </a:solidFill>
            </a:endParaRPr>
          </a:p>
        </p:txBody>
      </p:sp>
      <p:cxnSp>
        <p:nvCxnSpPr>
          <p:cNvPr id="2" name="Google Shape;1293;p146">
            <a:extLst>
              <a:ext uri="{FF2B5EF4-FFF2-40B4-BE49-F238E27FC236}">
                <a16:creationId xmlns:a16="http://schemas.microsoft.com/office/drawing/2014/main" id="{1936DF5C-6D32-9ABE-8E23-1AB7A4AB22DA}"/>
              </a:ext>
            </a:extLst>
          </p:cNvPr>
          <p:cNvCxnSpPr/>
          <p:nvPr/>
        </p:nvCxnSpPr>
        <p:spPr>
          <a:xfrm>
            <a:off x="4467550" y="1954675"/>
            <a:ext cx="0" cy="1726200"/>
          </a:xfrm>
          <a:prstGeom prst="straightConnector1">
            <a:avLst/>
          </a:prstGeom>
          <a:noFill/>
          <a:ln w="9525" cap="flat" cmpd="sng">
            <a:solidFill>
              <a:srgbClr val="39B54A"/>
            </a:solidFill>
            <a:prstDash val="lgDash"/>
            <a:round/>
            <a:headEnd type="none" w="med" len="med"/>
            <a:tailEnd type="none" w="med" len="med"/>
          </a:ln>
        </p:spPr>
      </p:cxnSp>
      <p:sp>
        <p:nvSpPr>
          <p:cNvPr id="3" name="Google Shape;1294;p146">
            <a:extLst>
              <a:ext uri="{FF2B5EF4-FFF2-40B4-BE49-F238E27FC236}">
                <a16:creationId xmlns:a16="http://schemas.microsoft.com/office/drawing/2014/main" id="{EE44BB3A-09E9-4EBE-9B97-3760E6D023C9}"/>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4" name="Google Shape;1295;p146">
            <a:extLst>
              <a:ext uri="{FF2B5EF4-FFF2-40B4-BE49-F238E27FC236}">
                <a16:creationId xmlns:a16="http://schemas.microsoft.com/office/drawing/2014/main" id="{0726E31E-E7DA-D6D7-8ECF-77F7425BB8B5}"/>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296;p146">
            <a:extLst>
              <a:ext uri="{FF2B5EF4-FFF2-40B4-BE49-F238E27FC236}">
                <a16:creationId xmlns:a16="http://schemas.microsoft.com/office/drawing/2014/main" id="{F89F1C69-781F-57FF-6750-4127E725FD5D}"/>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97;p146">
            <a:extLst>
              <a:ext uri="{FF2B5EF4-FFF2-40B4-BE49-F238E27FC236}">
                <a16:creationId xmlns:a16="http://schemas.microsoft.com/office/drawing/2014/main" id="{DA06D3A4-FCF2-178A-10D2-A0D041728910}"/>
              </a:ext>
            </a:extLst>
          </p:cNvPr>
          <p:cNvSpPr txBox="1"/>
          <p:nvPr/>
        </p:nvSpPr>
        <p:spPr>
          <a:xfrm>
            <a:off x="-98438" y="21110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7" name="Google Shape;1298;p146">
            <a:extLst>
              <a:ext uri="{FF2B5EF4-FFF2-40B4-BE49-F238E27FC236}">
                <a16:creationId xmlns:a16="http://schemas.microsoft.com/office/drawing/2014/main" id="{66BD92FE-BF9B-E259-100F-DE2C4ECFA004}"/>
              </a:ext>
            </a:extLst>
          </p:cNvPr>
          <p:cNvGrpSpPr/>
          <p:nvPr/>
        </p:nvGrpSpPr>
        <p:grpSpPr>
          <a:xfrm>
            <a:off x="231438" y="2033199"/>
            <a:ext cx="8445649" cy="19500"/>
            <a:chOff x="231425" y="3897549"/>
            <a:chExt cx="8445649" cy="19500"/>
          </a:xfrm>
        </p:grpSpPr>
        <p:sp>
          <p:nvSpPr>
            <p:cNvPr id="8" name="Google Shape;1299;p146">
              <a:extLst>
                <a:ext uri="{FF2B5EF4-FFF2-40B4-BE49-F238E27FC236}">
                  <a16:creationId xmlns:a16="http://schemas.microsoft.com/office/drawing/2014/main" id="{0CE02061-19DB-EC35-1770-F0FE3D5E24A2}"/>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0;p146">
              <a:extLst>
                <a:ext uri="{FF2B5EF4-FFF2-40B4-BE49-F238E27FC236}">
                  <a16:creationId xmlns:a16="http://schemas.microsoft.com/office/drawing/2014/main" id="{D00BDEBB-4D85-5C80-24E2-2EA4DD2D9220}"/>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1;p146">
              <a:extLst>
                <a:ext uri="{FF2B5EF4-FFF2-40B4-BE49-F238E27FC236}">
                  <a16:creationId xmlns:a16="http://schemas.microsoft.com/office/drawing/2014/main" id="{DF7354F5-160B-84D4-8E9D-2D4301CE469A}"/>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2;p146">
              <a:extLst>
                <a:ext uri="{FF2B5EF4-FFF2-40B4-BE49-F238E27FC236}">
                  <a16:creationId xmlns:a16="http://schemas.microsoft.com/office/drawing/2014/main" id="{2AC6976D-2EA9-87A4-8F4B-DB2A8EEAA2FB}"/>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03;p146">
            <a:extLst>
              <a:ext uri="{FF2B5EF4-FFF2-40B4-BE49-F238E27FC236}">
                <a16:creationId xmlns:a16="http://schemas.microsoft.com/office/drawing/2014/main" id="{2525BC6F-9248-0C75-15DF-25F04C185262}"/>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04;p146">
            <a:extLst>
              <a:ext uri="{FF2B5EF4-FFF2-40B4-BE49-F238E27FC236}">
                <a16:creationId xmlns:a16="http://schemas.microsoft.com/office/drawing/2014/main" id="{55199550-8BC3-14FC-9AB6-3F9907129F78}"/>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05;p146">
            <a:extLst>
              <a:ext uri="{FF2B5EF4-FFF2-40B4-BE49-F238E27FC236}">
                <a16:creationId xmlns:a16="http://schemas.microsoft.com/office/drawing/2014/main" id="{897ECE47-C6A5-982E-B026-3A8BDE8E743D}"/>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06;p146">
            <a:extLst>
              <a:ext uri="{FF2B5EF4-FFF2-40B4-BE49-F238E27FC236}">
                <a16:creationId xmlns:a16="http://schemas.microsoft.com/office/drawing/2014/main" id="{3381C227-AC14-8159-0F92-7B08A2E11232}"/>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7;p146">
            <a:extLst>
              <a:ext uri="{FF2B5EF4-FFF2-40B4-BE49-F238E27FC236}">
                <a16:creationId xmlns:a16="http://schemas.microsoft.com/office/drawing/2014/main" id="{46DD2588-F39E-7EF1-A739-D94FCB5E6200}"/>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8;p146">
            <a:extLst>
              <a:ext uri="{FF2B5EF4-FFF2-40B4-BE49-F238E27FC236}">
                <a16:creationId xmlns:a16="http://schemas.microsoft.com/office/drawing/2014/main" id="{F4220FFC-27E8-94F9-C4EE-0B4735CF7A5A}"/>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09;p146">
            <a:extLst>
              <a:ext uri="{FF2B5EF4-FFF2-40B4-BE49-F238E27FC236}">
                <a16:creationId xmlns:a16="http://schemas.microsoft.com/office/drawing/2014/main" id="{54B38304-F22A-F834-57AF-7D72258B9B95}"/>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10;p146">
            <a:extLst>
              <a:ext uri="{FF2B5EF4-FFF2-40B4-BE49-F238E27FC236}">
                <a16:creationId xmlns:a16="http://schemas.microsoft.com/office/drawing/2014/main" id="{84911E53-EECA-6BE7-5B3F-6FE262AD0F73}"/>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0" name="Google Shape;1311;p146">
            <a:extLst>
              <a:ext uri="{FF2B5EF4-FFF2-40B4-BE49-F238E27FC236}">
                <a16:creationId xmlns:a16="http://schemas.microsoft.com/office/drawing/2014/main" id="{6030CF48-5283-5FC2-1D5E-CBF9704D758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21" name="Google Shape;1312;p146">
            <a:extLst>
              <a:ext uri="{FF2B5EF4-FFF2-40B4-BE49-F238E27FC236}">
                <a16:creationId xmlns:a16="http://schemas.microsoft.com/office/drawing/2014/main" id="{2D50CBA9-92E3-358F-B67B-AF9D5870A966}"/>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2" name="Google Shape;1313;p146">
            <a:extLst>
              <a:ext uri="{FF2B5EF4-FFF2-40B4-BE49-F238E27FC236}">
                <a16:creationId xmlns:a16="http://schemas.microsoft.com/office/drawing/2014/main" id="{B0BF5487-1367-FE1C-80F9-C242F78E428D}"/>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314;p146">
            <a:extLst>
              <a:ext uri="{FF2B5EF4-FFF2-40B4-BE49-F238E27FC236}">
                <a16:creationId xmlns:a16="http://schemas.microsoft.com/office/drawing/2014/main" id="{C8A60F14-F6DF-8796-D253-6031EDC38D4F}"/>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315;p146">
            <a:extLst>
              <a:ext uri="{FF2B5EF4-FFF2-40B4-BE49-F238E27FC236}">
                <a16:creationId xmlns:a16="http://schemas.microsoft.com/office/drawing/2014/main" id="{4701DEB5-E6AB-0BD0-4443-783A62C3AAD6}"/>
              </a:ext>
            </a:extLst>
          </p:cNvPr>
          <p:cNvSpPr txBox="1"/>
          <p:nvPr/>
        </p:nvSpPr>
        <p:spPr>
          <a:xfrm>
            <a:off x="-98438" y="371121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25" name="Google Shape;1316;p146">
            <a:extLst>
              <a:ext uri="{FF2B5EF4-FFF2-40B4-BE49-F238E27FC236}">
                <a16:creationId xmlns:a16="http://schemas.microsoft.com/office/drawing/2014/main" id="{156CB0FB-1C22-EE6F-F40F-7F28BA25F98E}"/>
              </a:ext>
            </a:extLst>
          </p:cNvPr>
          <p:cNvGrpSpPr/>
          <p:nvPr/>
        </p:nvGrpSpPr>
        <p:grpSpPr>
          <a:xfrm>
            <a:off x="231438" y="3633399"/>
            <a:ext cx="8445649" cy="19500"/>
            <a:chOff x="231425" y="3897549"/>
            <a:chExt cx="8445649" cy="19500"/>
          </a:xfrm>
        </p:grpSpPr>
        <p:sp>
          <p:nvSpPr>
            <p:cNvPr id="26" name="Google Shape;1317;p146">
              <a:extLst>
                <a:ext uri="{FF2B5EF4-FFF2-40B4-BE49-F238E27FC236}">
                  <a16:creationId xmlns:a16="http://schemas.microsoft.com/office/drawing/2014/main" id="{97B9E6E0-CBDA-4067-048E-F18B074731EC}"/>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18;p146">
              <a:extLst>
                <a:ext uri="{FF2B5EF4-FFF2-40B4-BE49-F238E27FC236}">
                  <a16:creationId xmlns:a16="http://schemas.microsoft.com/office/drawing/2014/main" id="{455BFD47-0437-07C3-AA3D-75ABB4DD8DDF}"/>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9;p146">
              <a:extLst>
                <a:ext uri="{FF2B5EF4-FFF2-40B4-BE49-F238E27FC236}">
                  <a16:creationId xmlns:a16="http://schemas.microsoft.com/office/drawing/2014/main" id="{3F3622AC-3C80-E8D3-8914-ECF55B38804F}"/>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0;p146">
              <a:extLst>
                <a:ext uri="{FF2B5EF4-FFF2-40B4-BE49-F238E27FC236}">
                  <a16:creationId xmlns:a16="http://schemas.microsoft.com/office/drawing/2014/main" id="{FC18F54B-B55E-2134-4DEC-4A6AE971C747}"/>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21;p146">
            <a:extLst>
              <a:ext uri="{FF2B5EF4-FFF2-40B4-BE49-F238E27FC236}">
                <a16:creationId xmlns:a16="http://schemas.microsoft.com/office/drawing/2014/main" id="{5C232CB1-B851-7F73-B21B-A379CC934F88}"/>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31" name="Google Shape;1322;p146">
            <a:extLst>
              <a:ext uri="{FF2B5EF4-FFF2-40B4-BE49-F238E27FC236}">
                <a16:creationId xmlns:a16="http://schemas.microsoft.com/office/drawing/2014/main" id="{232EBD9D-D1EB-988E-32A7-7833FD1D60B4}"/>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23;p146">
            <a:extLst>
              <a:ext uri="{FF2B5EF4-FFF2-40B4-BE49-F238E27FC236}">
                <a16:creationId xmlns:a16="http://schemas.microsoft.com/office/drawing/2014/main" id="{5A7F5CFF-1E40-DC86-DC6D-515CA7284553}"/>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24;p146">
            <a:extLst>
              <a:ext uri="{FF2B5EF4-FFF2-40B4-BE49-F238E27FC236}">
                <a16:creationId xmlns:a16="http://schemas.microsoft.com/office/drawing/2014/main" id="{F2AAA9C5-8846-5533-441A-89BF466B8397}"/>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25;p146">
            <a:extLst>
              <a:ext uri="{FF2B5EF4-FFF2-40B4-BE49-F238E27FC236}">
                <a16:creationId xmlns:a16="http://schemas.microsoft.com/office/drawing/2014/main" id="{4581A9AC-D55F-B9D5-071F-6375C86BCA46}"/>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326;p146">
            <a:extLst>
              <a:ext uri="{FF2B5EF4-FFF2-40B4-BE49-F238E27FC236}">
                <a16:creationId xmlns:a16="http://schemas.microsoft.com/office/drawing/2014/main" id="{AFD8DBFC-04B4-B8F9-7077-9F1AB2E549CD}"/>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327;p146">
            <a:extLst>
              <a:ext uri="{FF2B5EF4-FFF2-40B4-BE49-F238E27FC236}">
                <a16:creationId xmlns:a16="http://schemas.microsoft.com/office/drawing/2014/main" id="{CBE94FA4-7C20-89A2-CA37-E4795C15FCA6}"/>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328;p146">
            <a:extLst>
              <a:ext uri="{FF2B5EF4-FFF2-40B4-BE49-F238E27FC236}">
                <a16:creationId xmlns:a16="http://schemas.microsoft.com/office/drawing/2014/main" id="{D28E1097-F324-2EC4-F643-F0DCD74BB5C2}"/>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38" name="Google Shape;1330;p146">
            <a:extLst>
              <a:ext uri="{FF2B5EF4-FFF2-40B4-BE49-F238E27FC236}">
                <a16:creationId xmlns:a16="http://schemas.microsoft.com/office/drawing/2014/main" id="{345E2505-A094-1B67-98FA-D46FBA0F4F98}"/>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&amp; B both have 1 qualified and 3 non-qualified candidates.  The model is fair!!</a:t>
            </a:r>
            <a:endParaRPr sz="1100">
              <a:solidFill>
                <a:srgbClr val="FFFFFF"/>
              </a:solidFill>
              <a:latin typeface="Titillium Web"/>
              <a:ea typeface="Titillium Web"/>
              <a:cs typeface="Titillium Web"/>
              <a:sym typeface="Titillium Web"/>
            </a:endParaRPr>
          </a:p>
        </p:txBody>
      </p:sp>
      <p:pic>
        <p:nvPicPr>
          <p:cNvPr id="39" name="Google Shape;1331;p146">
            <a:extLst>
              <a:ext uri="{FF2B5EF4-FFF2-40B4-BE49-F238E27FC236}">
                <a16:creationId xmlns:a16="http://schemas.microsoft.com/office/drawing/2014/main" id="{8C2C8E76-A77F-A8BD-A496-85D770DE3FEB}"/>
              </a:ext>
            </a:extLst>
          </p:cNvPr>
          <p:cNvPicPr preferRelativeResize="0"/>
          <p:nvPr/>
        </p:nvPicPr>
        <p:blipFill>
          <a:blip r:embed="rId3">
            <a:alphaModFix/>
          </a:blip>
          <a:stretch>
            <a:fillRect/>
          </a:stretch>
        </p:blipFill>
        <p:spPr>
          <a:xfrm>
            <a:off x="767751" y="2176225"/>
            <a:ext cx="220309" cy="252000"/>
          </a:xfrm>
          <a:prstGeom prst="rect">
            <a:avLst/>
          </a:prstGeom>
          <a:noFill/>
          <a:ln>
            <a:noFill/>
          </a:ln>
        </p:spPr>
      </p:pic>
      <p:pic>
        <p:nvPicPr>
          <p:cNvPr id="40" name="Google Shape;1332;p146">
            <a:extLst>
              <a:ext uri="{FF2B5EF4-FFF2-40B4-BE49-F238E27FC236}">
                <a16:creationId xmlns:a16="http://schemas.microsoft.com/office/drawing/2014/main" id="{B51D9861-265D-21CB-F53F-94085F5F872C}"/>
              </a:ext>
            </a:extLst>
          </p:cNvPr>
          <p:cNvPicPr preferRelativeResize="0"/>
          <p:nvPr/>
        </p:nvPicPr>
        <p:blipFill>
          <a:blip r:embed="rId3">
            <a:alphaModFix/>
          </a:blip>
          <a:stretch>
            <a:fillRect/>
          </a:stretch>
        </p:blipFill>
        <p:spPr>
          <a:xfrm>
            <a:off x="1295076" y="2176225"/>
            <a:ext cx="220309" cy="252000"/>
          </a:xfrm>
          <a:prstGeom prst="rect">
            <a:avLst/>
          </a:prstGeom>
          <a:noFill/>
          <a:ln>
            <a:noFill/>
          </a:ln>
        </p:spPr>
      </p:pic>
      <p:pic>
        <p:nvPicPr>
          <p:cNvPr id="41" name="Google Shape;1333;p146">
            <a:extLst>
              <a:ext uri="{FF2B5EF4-FFF2-40B4-BE49-F238E27FC236}">
                <a16:creationId xmlns:a16="http://schemas.microsoft.com/office/drawing/2014/main" id="{1EC6B456-9C98-7133-D342-7272139A957B}"/>
              </a:ext>
            </a:extLst>
          </p:cNvPr>
          <p:cNvPicPr preferRelativeResize="0"/>
          <p:nvPr/>
        </p:nvPicPr>
        <p:blipFill>
          <a:blip r:embed="rId3">
            <a:alphaModFix/>
          </a:blip>
          <a:stretch>
            <a:fillRect/>
          </a:stretch>
        </p:blipFill>
        <p:spPr>
          <a:xfrm>
            <a:off x="2152326" y="2176225"/>
            <a:ext cx="220309" cy="252000"/>
          </a:xfrm>
          <a:prstGeom prst="rect">
            <a:avLst/>
          </a:prstGeom>
          <a:noFill/>
          <a:ln>
            <a:noFill/>
          </a:ln>
        </p:spPr>
      </p:pic>
      <p:pic>
        <p:nvPicPr>
          <p:cNvPr id="42" name="Google Shape;1334;p146">
            <a:extLst>
              <a:ext uri="{FF2B5EF4-FFF2-40B4-BE49-F238E27FC236}">
                <a16:creationId xmlns:a16="http://schemas.microsoft.com/office/drawing/2014/main" id="{9087BC35-BFF1-5D6E-B951-922E9E8AD14B}"/>
              </a:ext>
            </a:extLst>
          </p:cNvPr>
          <p:cNvPicPr preferRelativeResize="0"/>
          <p:nvPr/>
        </p:nvPicPr>
        <p:blipFill>
          <a:blip r:embed="rId3">
            <a:alphaModFix/>
          </a:blip>
          <a:stretch>
            <a:fillRect/>
          </a:stretch>
        </p:blipFill>
        <p:spPr>
          <a:xfrm>
            <a:off x="2580951" y="3747563"/>
            <a:ext cx="220309" cy="252000"/>
          </a:xfrm>
          <a:prstGeom prst="rect">
            <a:avLst/>
          </a:prstGeom>
          <a:noFill/>
          <a:ln>
            <a:noFill/>
          </a:ln>
        </p:spPr>
      </p:pic>
      <p:pic>
        <p:nvPicPr>
          <p:cNvPr id="43" name="Google Shape;1335;p146">
            <a:extLst>
              <a:ext uri="{FF2B5EF4-FFF2-40B4-BE49-F238E27FC236}">
                <a16:creationId xmlns:a16="http://schemas.microsoft.com/office/drawing/2014/main" id="{EF754A82-5E3F-5ACA-FDE5-23DF319BEB84}"/>
              </a:ext>
            </a:extLst>
          </p:cNvPr>
          <p:cNvPicPr preferRelativeResize="0"/>
          <p:nvPr/>
        </p:nvPicPr>
        <p:blipFill>
          <a:blip r:embed="rId3">
            <a:alphaModFix/>
          </a:blip>
          <a:stretch>
            <a:fillRect/>
          </a:stretch>
        </p:blipFill>
        <p:spPr>
          <a:xfrm>
            <a:off x="3009576" y="3747563"/>
            <a:ext cx="220309" cy="252000"/>
          </a:xfrm>
          <a:prstGeom prst="rect">
            <a:avLst/>
          </a:prstGeom>
          <a:noFill/>
          <a:ln>
            <a:noFill/>
          </a:ln>
        </p:spPr>
      </p:pic>
      <p:pic>
        <p:nvPicPr>
          <p:cNvPr id="44" name="Google Shape;1336;p146">
            <a:extLst>
              <a:ext uri="{FF2B5EF4-FFF2-40B4-BE49-F238E27FC236}">
                <a16:creationId xmlns:a16="http://schemas.microsoft.com/office/drawing/2014/main" id="{92041912-F207-1DB1-EC3D-9E880D1A0687}"/>
              </a:ext>
            </a:extLst>
          </p:cNvPr>
          <p:cNvPicPr preferRelativeResize="0"/>
          <p:nvPr/>
        </p:nvPicPr>
        <p:blipFill>
          <a:blip r:embed="rId3">
            <a:alphaModFix/>
          </a:blip>
          <a:stretch>
            <a:fillRect/>
          </a:stretch>
        </p:blipFill>
        <p:spPr>
          <a:xfrm>
            <a:off x="4257451" y="3747563"/>
            <a:ext cx="220309" cy="252000"/>
          </a:xfrm>
          <a:prstGeom prst="rect">
            <a:avLst/>
          </a:prstGeom>
          <a:noFill/>
          <a:ln>
            <a:noFill/>
          </a:ln>
        </p:spPr>
      </p:pic>
      <p:pic>
        <p:nvPicPr>
          <p:cNvPr id="45" name="Google Shape;1337;p146">
            <a:extLst>
              <a:ext uri="{FF2B5EF4-FFF2-40B4-BE49-F238E27FC236}">
                <a16:creationId xmlns:a16="http://schemas.microsoft.com/office/drawing/2014/main" id="{943BFC2B-16C1-34DD-E48E-94642B355DD8}"/>
              </a:ext>
            </a:extLst>
          </p:cNvPr>
          <p:cNvPicPr preferRelativeResize="0"/>
          <p:nvPr/>
        </p:nvPicPr>
        <p:blipFill>
          <a:blip r:embed="rId3">
            <a:alphaModFix/>
          </a:blip>
          <a:stretch>
            <a:fillRect/>
          </a:stretch>
        </p:blipFill>
        <p:spPr>
          <a:xfrm>
            <a:off x="4487251" y="1689400"/>
            <a:ext cx="220309" cy="252000"/>
          </a:xfrm>
          <a:prstGeom prst="rect">
            <a:avLst/>
          </a:prstGeom>
          <a:noFill/>
          <a:ln>
            <a:noFill/>
          </a:ln>
        </p:spPr>
      </p:pic>
      <p:pic>
        <p:nvPicPr>
          <p:cNvPr id="46" name="Google Shape;1338;p146">
            <a:extLst>
              <a:ext uri="{FF2B5EF4-FFF2-40B4-BE49-F238E27FC236}">
                <a16:creationId xmlns:a16="http://schemas.microsoft.com/office/drawing/2014/main" id="{6A91D4A0-89BC-B93F-BFC6-500D76AC8E06}"/>
              </a:ext>
            </a:extLst>
          </p:cNvPr>
          <p:cNvPicPr preferRelativeResize="0"/>
          <p:nvPr/>
        </p:nvPicPr>
        <p:blipFill>
          <a:blip r:embed="rId3">
            <a:alphaModFix/>
          </a:blip>
          <a:stretch>
            <a:fillRect/>
          </a:stretch>
        </p:blipFill>
        <p:spPr>
          <a:xfrm>
            <a:off x="6393551" y="3243400"/>
            <a:ext cx="220309" cy="252000"/>
          </a:xfrm>
          <a:prstGeom prst="rect">
            <a:avLst/>
          </a:prstGeom>
          <a:noFill/>
          <a:ln>
            <a:noFill/>
          </a:ln>
        </p:spPr>
      </p:pic>
      <p:sp>
        <p:nvSpPr>
          <p:cNvPr id="47" name="Google Shape;1276;p145">
            <a:extLst>
              <a:ext uri="{FF2B5EF4-FFF2-40B4-BE49-F238E27FC236}">
                <a16:creationId xmlns:a16="http://schemas.microsoft.com/office/drawing/2014/main" id="{D3E48F49-5D10-32B7-3103-C5C92C27417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dirty="0">
                <a:solidFill>
                  <a:srgbClr val="7F7F7F"/>
                </a:solidFill>
                <a:latin typeface="Roboto"/>
                <a:ea typeface="Roboto"/>
                <a:cs typeface="Roboto"/>
                <a:sym typeface="Roboto"/>
              </a:rPr>
              <a:t>ACTUAL not Qualified</a:t>
            </a:r>
            <a:endParaRPr sz="1000" b="0" i="1" u="none" strike="noStrike" cap="none" dirty="0">
              <a:solidFill>
                <a:srgbClr val="7F7F7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latin typeface="Titillium Web"/>
                <a:ea typeface="Titillium Web"/>
                <a:cs typeface="Titillium Web"/>
                <a:sym typeface="Titillium Web"/>
              </a:rPr>
              <a:t>Group A 1 of 3; Group B 1 of 2.  The model isn’t fair, Group B doesn’t have parity for success.</a:t>
            </a:r>
            <a:endParaRPr sz="110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467300" cy="18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Sometimes success is more important.</a:t>
            </a:r>
            <a:endParaRPr sz="2100" dirty="0"/>
          </a:p>
        </p:txBody>
      </p:sp>
      <p:cxnSp>
        <p:nvCxnSpPr>
          <p:cNvPr id="3" name="Google Shape;1344;p147">
            <a:extLst>
              <a:ext uri="{FF2B5EF4-FFF2-40B4-BE49-F238E27FC236}">
                <a16:creationId xmlns:a16="http://schemas.microsoft.com/office/drawing/2014/main" id="{16EEF8DE-F8F6-A1AF-5003-6C49886D5E96}"/>
              </a:ext>
            </a:extLst>
          </p:cNvPr>
          <p:cNvCxnSpPr/>
          <p:nvPr/>
        </p:nvCxnSpPr>
        <p:spPr>
          <a:xfrm>
            <a:off x="4243515" y="1600200"/>
            <a:ext cx="0" cy="2466900"/>
          </a:xfrm>
          <a:prstGeom prst="straightConnector1">
            <a:avLst/>
          </a:prstGeom>
          <a:noFill/>
          <a:ln w="9525" cap="flat" cmpd="sng">
            <a:solidFill>
              <a:srgbClr val="39B54A"/>
            </a:solidFill>
            <a:prstDash val="lgDash"/>
            <a:round/>
            <a:headEnd type="none" w="med" len="med"/>
            <a:tailEnd type="none" w="med" len="med"/>
          </a:ln>
        </p:spPr>
      </p:cxn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434343"/>
          </a:solidFill>
          <a:ln w="19050" cap="flat" cmpd="sng">
            <a:solidFill>
              <a:srgbClr val="43434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latin typeface="Titillium Web"/>
                <a:ea typeface="Titillium Web"/>
                <a:cs typeface="Titillium Web"/>
                <a:sym typeface="Titillium Web"/>
              </a:rPr>
              <a:t>Moving the cutoff, now both groups have success class parity 1/3 chances.</a:t>
            </a:r>
            <a:endParaRPr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25" y="1930125"/>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50" y="3553200"/>
            <a:ext cx="4057283"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93A32D1B-BF0C-AC45-4F43-E95A2733AE56}"/>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spTree>
    <p:extLst>
      <p:ext uri="{BB962C8B-B14F-4D97-AF65-F5344CB8AC3E}">
        <p14:creationId xmlns:p14="http://schemas.microsoft.com/office/powerpoint/2010/main" val="47709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Group A 3 of 3; Group B 3 of 4.  The model isn’t fair, there is bias against group B.</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498349" y="1881485"/>
            <a:ext cx="4396546"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528842" y="3485104"/>
            <a:ext cx="4365978"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419700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accent4"/>
                </a:solidFill>
              </a:rPr>
              <a:t>AI Bias Concepts</a:t>
            </a:r>
          </a:p>
          <a:p>
            <a:pPr marL="0" lvl="0" indent="0" algn="l" rtl="0">
              <a:spcBef>
                <a:spcPts val="800"/>
              </a:spcBef>
              <a:spcAft>
                <a:spcPts val="0"/>
              </a:spcAft>
              <a:buNone/>
            </a:pPr>
            <a:r>
              <a:rPr lang="en-US" dirty="0"/>
              <a:t>AI Bias in R</a:t>
            </a:r>
          </a:p>
          <a:p>
            <a:pPr marL="0" lvl="0" indent="0" algn="l" rtl="0">
              <a:spcBef>
                <a:spcPts val="800"/>
              </a:spcBef>
              <a:spcAft>
                <a:spcPts val="0"/>
              </a:spcAft>
              <a:buNone/>
            </a:pPr>
            <a:r>
              <a:rPr lang="en-US" dirty="0"/>
              <a:t>What’s next for AI/ML/Tech &amp; society?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10"/>
          <p:cNvSpPr txBox="1">
            <a:spLocks noGrp="1"/>
          </p:cNvSpPr>
          <p:nvPr>
            <p:ph type="title"/>
          </p:nvPr>
        </p:nvSpPr>
        <p:spPr>
          <a:xfrm>
            <a:off x="28300" y="137150"/>
            <a:ext cx="90051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dirty="0"/>
              <a:t>What about avoiding the poor outcome?</a:t>
            </a:r>
            <a:endParaRPr sz="2100" dirty="0"/>
          </a:p>
        </p:txBody>
      </p:sp>
      <p:sp>
        <p:nvSpPr>
          <p:cNvPr id="4" name="Google Shape;1345;p147">
            <a:extLst>
              <a:ext uri="{FF2B5EF4-FFF2-40B4-BE49-F238E27FC236}">
                <a16:creationId xmlns:a16="http://schemas.microsoft.com/office/drawing/2014/main" id="{0E1EE714-85E6-B63C-0743-08B40C9DD5BB}"/>
              </a:ext>
            </a:extLst>
          </p:cNvPr>
          <p:cNvSpPr txBox="1"/>
          <p:nvPr/>
        </p:nvSpPr>
        <p:spPr>
          <a:xfrm>
            <a:off x="8471337" y="21110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5" name="Google Shape;1346;p147">
            <a:extLst>
              <a:ext uri="{FF2B5EF4-FFF2-40B4-BE49-F238E27FC236}">
                <a16:creationId xmlns:a16="http://schemas.microsoft.com/office/drawing/2014/main" id="{6AA63A12-4485-0900-F480-D85F6A86E11B}"/>
              </a:ext>
            </a:extLst>
          </p:cNvPr>
          <p:cNvSpPr/>
          <p:nvPr/>
        </p:nvSpPr>
        <p:spPr>
          <a:xfrm>
            <a:off x="88903" y="19744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347;p147">
            <a:extLst>
              <a:ext uri="{FF2B5EF4-FFF2-40B4-BE49-F238E27FC236}">
                <a16:creationId xmlns:a16="http://schemas.microsoft.com/office/drawing/2014/main" id="{4BCE88D6-F1C4-255E-2CB4-24B22A5A0DA7}"/>
              </a:ext>
            </a:extLst>
          </p:cNvPr>
          <p:cNvSpPr/>
          <p:nvPr/>
        </p:nvSpPr>
        <p:spPr>
          <a:xfrm>
            <a:off x="8683894" y="19744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349;p147">
            <a:extLst>
              <a:ext uri="{FF2B5EF4-FFF2-40B4-BE49-F238E27FC236}">
                <a16:creationId xmlns:a16="http://schemas.microsoft.com/office/drawing/2014/main" id="{D48440DE-8726-4257-1510-FD30E6D8120C}"/>
              </a:ext>
            </a:extLst>
          </p:cNvPr>
          <p:cNvGrpSpPr/>
          <p:nvPr/>
        </p:nvGrpSpPr>
        <p:grpSpPr>
          <a:xfrm>
            <a:off x="231438" y="2033199"/>
            <a:ext cx="8445649" cy="19500"/>
            <a:chOff x="231425" y="3897549"/>
            <a:chExt cx="8445649" cy="19500"/>
          </a:xfrm>
        </p:grpSpPr>
        <p:sp>
          <p:nvSpPr>
            <p:cNvPr id="8" name="Google Shape;1350;p147">
              <a:extLst>
                <a:ext uri="{FF2B5EF4-FFF2-40B4-BE49-F238E27FC236}">
                  <a16:creationId xmlns:a16="http://schemas.microsoft.com/office/drawing/2014/main" id="{668FA292-2738-5E03-EE3C-E2C169DA8E0E}"/>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1;p147">
              <a:extLst>
                <a:ext uri="{FF2B5EF4-FFF2-40B4-BE49-F238E27FC236}">
                  <a16:creationId xmlns:a16="http://schemas.microsoft.com/office/drawing/2014/main" id="{464AAD1E-22D7-DD0F-378B-5FE79CC702A2}"/>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2;p147">
              <a:extLst>
                <a:ext uri="{FF2B5EF4-FFF2-40B4-BE49-F238E27FC236}">
                  <a16:creationId xmlns:a16="http://schemas.microsoft.com/office/drawing/2014/main" id="{6AC9084C-3CAE-2135-50E2-DE2FB4E5ADA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3;p147">
              <a:extLst>
                <a:ext uri="{FF2B5EF4-FFF2-40B4-BE49-F238E27FC236}">
                  <a16:creationId xmlns:a16="http://schemas.microsoft.com/office/drawing/2014/main" id="{A0452760-555D-2E09-84C4-ED1070B074E2}"/>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54;p147">
            <a:extLst>
              <a:ext uri="{FF2B5EF4-FFF2-40B4-BE49-F238E27FC236}">
                <a16:creationId xmlns:a16="http://schemas.microsoft.com/office/drawing/2014/main" id="{B9C6654F-4FE0-9908-E94D-2419E6C61D9B}"/>
              </a:ext>
            </a:extLst>
          </p:cNvPr>
          <p:cNvSpPr/>
          <p:nvPr/>
        </p:nvSpPr>
        <p:spPr>
          <a:xfrm>
            <a:off x="88900" y="16207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GroupA</a:t>
            </a:r>
            <a:endParaRPr sz="1400" b="0" i="0" u="none" strike="noStrike" cap="none">
              <a:solidFill>
                <a:srgbClr val="FFC000"/>
              </a:solidFill>
              <a:latin typeface="Arial"/>
              <a:ea typeface="Arial"/>
              <a:cs typeface="Arial"/>
              <a:sym typeface="Arial"/>
            </a:endParaRPr>
          </a:p>
        </p:txBody>
      </p:sp>
      <p:sp>
        <p:nvSpPr>
          <p:cNvPr id="13" name="Google Shape;1355;p147">
            <a:extLst>
              <a:ext uri="{FF2B5EF4-FFF2-40B4-BE49-F238E27FC236}">
                <a16:creationId xmlns:a16="http://schemas.microsoft.com/office/drawing/2014/main" id="{94DB82E9-2B4F-A03F-60EA-E5CE87282AED}"/>
              </a:ext>
            </a:extLst>
          </p:cNvPr>
          <p:cNvSpPr/>
          <p:nvPr/>
        </p:nvSpPr>
        <p:spPr>
          <a:xfrm>
            <a:off x="777541"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4" name="Google Shape;1356;p147">
            <a:extLst>
              <a:ext uri="{FF2B5EF4-FFF2-40B4-BE49-F238E27FC236}">
                <a16:creationId xmlns:a16="http://schemas.microsoft.com/office/drawing/2014/main" id="{DEBF49A0-6DC2-6B3F-EC34-D716E32C2A96}"/>
              </a:ext>
            </a:extLst>
          </p:cNvPr>
          <p:cNvSpPr/>
          <p:nvPr/>
        </p:nvSpPr>
        <p:spPr>
          <a:xfrm>
            <a:off x="1336666" y="19744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5" name="Google Shape;1357;p147">
            <a:extLst>
              <a:ext uri="{FF2B5EF4-FFF2-40B4-BE49-F238E27FC236}">
                <a16:creationId xmlns:a16="http://schemas.microsoft.com/office/drawing/2014/main" id="{128307DE-F508-2C17-55DA-1E453931F745}"/>
              </a:ext>
            </a:extLst>
          </p:cNvPr>
          <p:cNvSpPr/>
          <p:nvPr/>
        </p:nvSpPr>
        <p:spPr>
          <a:xfrm>
            <a:off x="2193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16" name="Google Shape;1358;p147">
            <a:extLst>
              <a:ext uri="{FF2B5EF4-FFF2-40B4-BE49-F238E27FC236}">
                <a16:creationId xmlns:a16="http://schemas.microsoft.com/office/drawing/2014/main" id="{750B393C-8E93-AAC5-265F-F729D976BB7F}"/>
              </a:ext>
            </a:extLst>
          </p:cNvPr>
          <p:cNvSpPr/>
          <p:nvPr/>
        </p:nvSpPr>
        <p:spPr>
          <a:xfrm>
            <a:off x="4528841" y="19744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59;p147">
            <a:extLst>
              <a:ext uri="{FF2B5EF4-FFF2-40B4-BE49-F238E27FC236}">
                <a16:creationId xmlns:a16="http://schemas.microsoft.com/office/drawing/2014/main" id="{453D14E5-F20E-8B27-41D3-A818E57B1236}"/>
              </a:ext>
            </a:extLst>
          </p:cNvPr>
          <p:cNvSpPr/>
          <p:nvPr/>
        </p:nvSpPr>
        <p:spPr>
          <a:xfrm>
            <a:off x="7527916"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60;p147">
            <a:extLst>
              <a:ext uri="{FF2B5EF4-FFF2-40B4-BE49-F238E27FC236}">
                <a16:creationId xmlns:a16="http://schemas.microsoft.com/office/drawing/2014/main" id="{7F19CC65-DC22-79B0-B649-EA0D957E1D6F}"/>
              </a:ext>
            </a:extLst>
          </p:cNvPr>
          <p:cNvSpPr/>
          <p:nvPr/>
        </p:nvSpPr>
        <p:spPr>
          <a:xfrm>
            <a:off x="5546928" y="19758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1;p147">
            <a:extLst>
              <a:ext uri="{FF2B5EF4-FFF2-40B4-BE49-F238E27FC236}">
                <a16:creationId xmlns:a16="http://schemas.microsoft.com/office/drawing/2014/main" id="{B3185850-9B46-B5A9-8EDD-522ABBED49E0}"/>
              </a:ext>
            </a:extLst>
          </p:cNvPr>
          <p:cNvSpPr txBox="1"/>
          <p:nvPr/>
        </p:nvSpPr>
        <p:spPr>
          <a:xfrm>
            <a:off x="8471337" y="371121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20" name="Google Shape;1362;p147">
            <a:extLst>
              <a:ext uri="{FF2B5EF4-FFF2-40B4-BE49-F238E27FC236}">
                <a16:creationId xmlns:a16="http://schemas.microsoft.com/office/drawing/2014/main" id="{2BE951AD-0295-4FD4-C799-A0EC1D2CB274}"/>
              </a:ext>
            </a:extLst>
          </p:cNvPr>
          <p:cNvSpPr/>
          <p:nvPr/>
        </p:nvSpPr>
        <p:spPr>
          <a:xfrm>
            <a:off x="88903" y="357461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363;p147">
            <a:extLst>
              <a:ext uri="{FF2B5EF4-FFF2-40B4-BE49-F238E27FC236}">
                <a16:creationId xmlns:a16="http://schemas.microsoft.com/office/drawing/2014/main" id="{21652723-F044-5DBD-D2FA-3053C0EB0743}"/>
              </a:ext>
            </a:extLst>
          </p:cNvPr>
          <p:cNvSpPr/>
          <p:nvPr/>
        </p:nvSpPr>
        <p:spPr>
          <a:xfrm>
            <a:off x="8683894" y="357461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365;p147">
            <a:extLst>
              <a:ext uri="{FF2B5EF4-FFF2-40B4-BE49-F238E27FC236}">
                <a16:creationId xmlns:a16="http://schemas.microsoft.com/office/drawing/2014/main" id="{A740B371-E059-D8C1-F742-496AD0497035}"/>
              </a:ext>
            </a:extLst>
          </p:cNvPr>
          <p:cNvGrpSpPr/>
          <p:nvPr/>
        </p:nvGrpSpPr>
        <p:grpSpPr>
          <a:xfrm>
            <a:off x="231438" y="3633399"/>
            <a:ext cx="8445649" cy="19500"/>
            <a:chOff x="231425" y="3897549"/>
            <a:chExt cx="8445649" cy="19500"/>
          </a:xfrm>
        </p:grpSpPr>
        <p:sp>
          <p:nvSpPr>
            <p:cNvPr id="23" name="Google Shape;1366;p147">
              <a:extLst>
                <a:ext uri="{FF2B5EF4-FFF2-40B4-BE49-F238E27FC236}">
                  <a16:creationId xmlns:a16="http://schemas.microsoft.com/office/drawing/2014/main" id="{C24C60B5-3798-EE21-E99F-15ADE56D2E73}"/>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p147">
              <a:extLst>
                <a:ext uri="{FF2B5EF4-FFF2-40B4-BE49-F238E27FC236}">
                  <a16:creationId xmlns:a16="http://schemas.microsoft.com/office/drawing/2014/main" id="{E910B915-5BAB-8866-DC94-53F66E388574}"/>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8;p147">
              <a:extLst>
                <a:ext uri="{FF2B5EF4-FFF2-40B4-BE49-F238E27FC236}">
                  <a16:creationId xmlns:a16="http://schemas.microsoft.com/office/drawing/2014/main" id="{47CF9627-3893-A80D-E595-0BD443DDC104}"/>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9;p147">
              <a:extLst>
                <a:ext uri="{FF2B5EF4-FFF2-40B4-BE49-F238E27FC236}">
                  <a16:creationId xmlns:a16="http://schemas.microsoft.com/office/drawing/2014/main" id="{C9F4E60C-2A81-B6A3-E7D2-4B20E263AF2A}"/>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370;p147">
            <a:extLst>
              <a:ext uri="{FF2B5EF4-FFF2-40B4-BE49-F238E27FC236}">
                <a16:creationId xmlns:a16="http://schemas.microsoft.com/office/drawing/2014/main" id="{19DDC83B-10A3-FB6B-C72F-5C1E6AD13C93}"/>
              </a:ext>
            </a:extLst>
          </p:cNvPr>
          <p:cNvSpPr/>
          <p:nvPr/>
        </p:nvSpPr>
        <p:spPr>
          <a:xfrm>
            <a:off x="88900" y="3220900"/>
            <a:ext cx="1578000" cy="2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C000"/>
                </a:solidFill>
                <a:latin typeface="Helvetica Neue"/>
                <a:ea typeface="Helvetica Neue"/>
                <a:cs typeface="Helvetica Neue"/>
                <a:sym typeface="Helvetica Neue"/>
              </a:rPr>
              <a:t>GroupB</a:t>
            </a:r>
            <a:endParaRPr sz="1400" b="0" i="0" u="none" strike="noStrike" cap="none">
              <a:solidFill>
                <a:srgbClr val="FFC000"/>
              </a:solidFill>
              <a:latin typeface="Arial"/>
              <a:ea typeface="Arial"/>
              <a:cs typeface="Arial"/>
              <a:sym typeface="Arial"/>
            </a:endParaRPr>
          </a:p>
        </p:txBody>
      </p:sp>
      <p:sp>
        <p:nvSpPr>
          <p:cNvPr id="28" name="Google Shape;1371;p147">
            <a:extLst>
              <a:ext uri="{FF2B5EF4-FFF2-40B4-BE49-F238E27FC236}">
                <a16:creationId xmlns:a16="http://schemas.microsoft.com/office/drawing/2014/main" id="{B7319086-9823-2CD0-01AC-6525760C9E9C}"/>
              </a:ext>
            </a:extLst>
          </p:cNvPr>
          <p:cNvSpPr/>
          <p:nvPr/>
        </p:nvSpPr>
        <p:spPr>
          <a:xfrm>
            <a:off x="3051166"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29" name="Google Shape;1372;p147">
            <a:extLst>
              <a:ext uri="{FF2B5EF4-FFF2-40B4-BE49-F238E27FC236}">
                <a16:creationId xmlns:a16="http://schemas.microsoft.com/office/drawing/2014/main" id="{BB297E5D-A0C2-9B64-D831-C26381F82CC0}"/>
              </a:ext>
            </a:extLst>
          </p:cNvPr>
          <p:cNvSpPr/>
          <p:nvPr/>
        </p:nvSpPr>
        <p:spPr>
          <a:xfrm>
            <a:off x="262254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0" name="Google Shape;1373;p147">
            <a:extLst>
              <a:ext uri="{FF2B5EF4-FFF2-40B4-BE49-F238E27FC236}">
                <a16:creationId xmlns:a16="http://schemas.microsoft.com/office/drawing/2014/main" id="{D415C7B7-CE4A-9CA5-FB8A-E023BDBC58AF}"/>
              </a:ext>
            </a:extLst>
          </p:cNvPr>
          <p:cNvSpPr/>
          <p:nvPr/>
        </p:nvSpPr>
        <p:spPr>
          <a:xfrm>
            <a:off x="433216"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sz="1200">
              <a:solidFill>
                <a:srgbClr val="7F7F7F"/>
              </a:solidFill>
            </a:endParaRPr>
          </a:p>
        </p:txBody>
      </p:sp>
      <p:sp>
        <p:nvSpPr>
          <p:cNvPr id="31" name="Google Shape;1374;p147">
            <a:extLst>
              <a:ext uri="{FF2B5EF4-FFF2-40B4-BE49-F238E27FC236}">
                <a16:creationId xmlns:a16="http://schemas.microsoft.com/office/drawing/2014/main" id="{3727C778-1F8E-A52F-CA54-D692816EAC10}"/>
              </a:ext>
            </a:extLst>
          </p:cNvPr>
          <p:cNvSpPr/>
          <p:nvPr/>
        </p:nvSpPr>
        <p:spPr>
          <a:xfrm>
            <a:off x="8166091" y="35760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375;p147">
            <a:extLst>
              <a:ext uri="{FF2B5EF4-FFF2-40B4-BE49-F238E27FC236}">
                <a16:creationId xmlns:a16="http://schemas.microsoft.com/office/drawing/2014/main" id="{1B4E31C0-43B8-7533-BA30-E53CA79AE287}"/>
              </a:ext>
            </a:extLst>
          </p:cNvPr>
          <p:cNvSpPr/>
          <p:nvPr/>
        </p:nvSpPr>
        <p:spPr>
          <a:xfrm>
            <a:off x="6435153" y="35760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376;p147">
            <a:extLst>
              <a:ext uri="{FF2B5EF4-FFF2-40B4-BE49-F238E27FC236}">
                <a16:creationId xmlns:a16="http://schemas.microsoft.com/office/drawing/2014/main" id="{36BD3A48-BAE5-F3A0-BD74-788583B0FE31}"/>
              </a:ext>
            </a:extLst>
          </p:cNvPr>
          <p:cNvSpPr/>
          <p:nvPr/>
        </p:nvSpPr>
        <p:spPr>
          <a:xfrm>
            <a:off x="4299053" y="3574611"/>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a:buSzPts val="1400"/>
            </a:pPr>
            <a:endParaRPr/>
          </a:p>
        </p:txBody>
      </p:sp>
      <p:sp>
        <p:nvSpPr>
          <p:cNvPr id="34" name="Google Shape;1377;p147">
            <a:extLst>
              <a:ext uri="{FF2B5EF4-FFF2-40B4-BE49-F238E27FC236}">
                <a16:creationId xmlns:a16="http://schemas.microsoft.com/office/drawing/2014/main" id="{0DCFBED8-D4DC-2176-1BF2-4B2497408246}"/>
              </a:ext>
            </a:extLst>
          </p:cNvPr>
          <p:cNvSpPr/>
          <p:nvPr/>
        </p:nvSpPr>
        <p:spPr>
          <a:xfrm>
            <a:off x="25" y="43757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solidFill>
                  <a:schemeClr val="lt1"/>
                </a:solidFill>
                <a:latin typeface="Titillium Web"/>
                <a:ea typeface="Titillium Web"/>
                <a:cs typeface="Titillium Web"/>
                <a:sym typeface="Titillium Web"/>
              </a:rPr>
              <a:t>For negative class parity you have to move the cutoff the other direction!</a:t>
            </a:r>
            <a:endParaRPr lang="en-US" sz="1100" dirty="0">
              <a:solidFill>
                <a:srgbClr val="FFFFFF"/>
              </a:solidFill>
              <a:latin typeface="Titillium Web"/>
              <a:ea typeface="Titillium Web"/>
              <a:cs typeface="Titillium Web"/>
              <a:sym typeface="Titillium Web"/>
            </a:endParaRPr>
          </a:p>
        </p:txBody>
      </p:sp>
      <p:sp>
        <p:nvSpPr>
          <p:cNvPr id="35" name="Google Shape;1378;p147">
            <a:extLst>
              <a:ext uri="{FF2B5EF4-FFF2-40B4-BE49-F238E27FC236}">
                <a16:creationId xmlns:a16="http://schemas.microsoft.com/office/drawing/2014/main" id="{1B448639-A898-ACE2-3425-861300F0FD7F}"/>
              </a:ext>
            </a:extLst>
          </p:cNvPr>
          <p:cNvSpPr/>
          <p:nvPr/>
        </p:nvSpPr>
        <p:spPr>
          <a:xfrm>
            <a:off x="4952046" y="1881485"/>
            <a:ext cx="394284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9;p147">
            <a:extLst>
              <a:ext uri="{FF2B5EF4-FFF2-40B4-BE49-F238E27FC236}">
                <a16:creationId xmlns:a16="http://schemas.microsoft.com/office/drawing/2014/main" id="{8DF57BA0-0746-3855-B481-263EBE5BEF61}"/>
              </a:ext>
            </a:extLst>
          </p:cNvPr>
          <p:cNvSpPr/>
          <p:nvPr/>
        </p:nvSpPr>
        <p:spPr>
          <a:xfrm>
            <a:off x="4932591" y="3485104"/>
            <a:ext cx="3962229" cy="25085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0;p147">
            <a:extLst>
              <a:ext uri="{FF2B5EF4-FFF2-40B4-BE49-F238E27FC236}">
                <a16:creationId xmlns:a16="http://schemas.microsoft.com/office/drawing/2014/main" id="{867EAEB0-6E13-3861-3F0C-C861738C3016}"/>
              </a:ext>
            </a:extLst>
          </p:cNvPr>
          <p:cNvSpPr/>
          <p:nvPr/>
        </p:nvSpPr>
        <p:spPr>
          <a:xfrm>
            <a:off x="225816" y="1217511"/>
            <a:ext cx="137100" cy="1371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8" name="Google Shape;1381;p147">
            <a:extLst>
              <a:ext uri="{FF2B5EF4-FFF2-40B4-BE49-F238E27FC236}">
                <a16:creationId xmlns:a16="http://schemas.microsoft.com/office/drawing/2014/main" id="{AA210D43-5883-6B96-B9C9-61D8BDD93779}"/>
              </a:ext>
            </a:extLst>
          </p:cNvPr>
          <p:cNvSpPr/>
          <p:nvPr/>
        </p:nvSpPr>
        <p:spPr>
          <a:xfrm>
            <a:off x="225816" y="993636"/>
            <a:ext cx="137100" cy="137100"/>
          </a:xfrm>
          <a:prstGeom prst="ellipse">
            <a:avLst/>
          </a:prstGeom>
          <a:solidFill>
            <a:srgbClr val="000000"/>
          </a:solidFill>
          <a:ln w="19050" cap="flat" cmpd="sng">
            <a:solidFill>
              <a:srgbClr val="FFC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7F7F7F"/>
              </a:solidFill>
              <a:latin typeface="Arial"/>
              <a:ea typeface="Arial"/>
              <a:cs typeface="Arial"/>
              <a:sym typeface="Arial"/>
            </a:endParaRPr>
          </a:p>
        </p:txBody>
      </p:sp>
      <p:sp>
        <p:nvSpPr>
          <p:cNvPr id="39" name="Google Shape;1382;p147">
            <a:extLst>
              <a:ext uri="{FF2B5EF4-FFF2-40B4-BE49-F238E27FC236}">
                <a16:creationId xmlns:a16="http://schemas.microsoft.com/office/drawing/2014/main" id="{1496A341-55BD-D330-90CE-E2F90B043B74}"/>
              </a:ext>
            </a:extLst>
          </p:cNvPr>
          <p:cNvSpPr txBox="1"/>
          <p:nvPr/>
        </p:nvSpPr>
        <p:spPr>
          <a:xfrm>
            <a:off x="362925" y="1102600"/>
            <a:ext cx="14316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Qualified</a:t>
            </a:r>
            <a:endParaRPr sz="1000" b="0" i="1" u="none" strike="noStrike" cap="none">
              <a:solidFill>
                <a:srgbClr val="7F7F7F"/>
              </a:solidFill>
              <a:latin typeface="Roboto"/>
              <a:ea typeface="Roboto"/>
              <a:cs typeface="Roboto"/>
              <a:sym typeface="Roboto"/>
            </a:endParaRPr>
          </a:p>
        </p:txBody>
      </p:sp>
      <p:sp>
        <p:nvSpPr>
          <p:cNvPr id="40" name="Google Shape;1383;p147">
            <a:extLst>
              <a:ext uri="{FF2B5EF4-FFF2-40B4-BE49-F238E27FC236}">
                <a16:creationId xmlns:a16="http://schemas.microsoft.com/office/drawing/2014/main" id="{B0BFAC12-095A-B62B-D83E-88479D77B422}"/>
              </a:ext>
            </a:extLst>
          </p:cNvPr>
          <p:cNvSpPr txBox="1"/>
          <p:nvPr/>
        </p:nvSpPr>
        <p:spPr>
          <a:xfrm>
            <a:off x="362925" y="878725"/>
            <a:ext cx="1830900" cy="2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rgbClr val="7F7F7F"/>
                </a:solidFill>
                <a:latin typeface="Roboto"/>
                <a:ea typeface="Roboto"/>
                <a:cs typeface="Roboto"/>
                <a:sym typeface="Roboto"/>
              </a:rPr>
              <a:t>ACTUAL not Qualified</a:t>
            </a:r>
            <a:endParaRPr sz="1000" b="0" i="1" u="none" strike="noStrike" cap="none">
              <a:solidFill>
                <a:srgbClr val="7F7F7F"/>
              </a:solidFill>
              <a:latin typeface="Roboto"/>
              <a:ea typeface="Roboto"/>
              <a:cs typeface="Roboto"/>
              <a:sym typeface="Roboto"/>
            </a:endParaRPr>
          </a:p>
        </p:txBody>
      </p:sp>
      <p:cxnSp>
        <p:nvCxnSpPr>
          <p:cNvPr id="2" name="Google Shape;1344;p147">
            <a:extLst>
              <a:ext uri="{FF2B5EF4-FFF2-40B4-BE49-F238E27FC236}">
                <a16:creationId xmlns:a16="http://schemas.microsoft.com/office/drawing/2014/main" id="{E52CBF62-792A-0C80-C466-6370109361F0}"/>
              </a:ext>
            </a:extLst>
          </p:cNvPr>
          <p:cNvCxnSpPr/>
          <p:nvPr/>
        </p:nvCxnSpPr>
        <p:spPr>
          <a:xfrm>
            <a:off x="4467250" y="1600200"/>
            <a:ext cx="0" cy="2466900"/>
          </a:xfrm>
          <a:prstGeom prst="straightConnector1">
            <a:avLst/>
          </a:prstGeom>
          <a:noFill/>
          <a:ln w="9525" cap="flat" cmpd="sng">
            <a:solidFill>
              <a:schemeClr val="bg1">
                <a:lumMod val="50000"/>
              </a:schemeClr>
            </a:solidFill>
            <a:prstDash val="lgDash"/>
            <a:round/>
            <a:headEnd type="none" w="med" len="med"/>
            <a:tailEnd type="none" w="med" len="med"/>
          </a:ln>
        </p:spPr>
      </p:cxnSp>
      <p:cxnSp>
        <p:nvCxnSpPr>
          <p:cNvPr id="3" name="Google Shape;1344;p147">
            <a:extLst>
              <a:ext uri="{FF2B5EF4-FFF2-40B4-BE49-F238E27FC236}">
                <a16:creationId xmlns:a16="http://schemas.microsoft.com/office/drawing/2014/main" id="{6DD56514-CFA5-CD4A-6995-0580059D5DB1}"/>
              </a:ext>
            </a:extLst>
          </p:cNvPr>
          <p:cNvCxnSpPr/>
          <p:nvPr/>
        </p:nvCxnSpPr>
        <p:spPr>
          <a:xfrm>
            <a:off x="4753356" y="1600200"/>
            <a:ext cx="0" cy="2466900"/>
          </a:xfrm>
          <a:prstGeom prst="straightConnector1">
            <a:avLst/>
          </a:prstGeom>
          <a:noFill/>
          <a:ln w="9525" cap="flat" cmpd="sng">
            <a:solidFill>
              <a:srgbClr val="39B54A"/>
            </a:solidFill>
            <a:prstDash val="lgDash"/>
            <a:round/>
            <a:headEnd type="none" w="med" len="med"/>
            <a:tailEnd type="none" w="med" len="med"/>
          </a:ln>
        </p:spPr>
      </p:cxnSp>
    </p:spTree>
    <p:extLst>
      <p:ext uri="{BB962C8B-B14F-4D97-AF65-F5344CB8AC3E}">
        <p14:creationId xmlns:p14="http://schemas.microsoft.com/office/powerpoint/2010/main" val="3352986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subTitle" idx="1"/>
          </p:nvPr>
        </p:nvSpPr>
        <p:spPr>
          <a:xfrm>
            <a:off x="803857" y="1249400"/>
            <a:ext cx="7536300" cy="13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3200"/>
              <a:t>Fairness is complicated.</a:t>
            </a:r>
            <a:endParaRPr sz="3200"/>
          </a:p>
        </p:txBody>
      </p:sp>
      <p:sp>
        <p:nvSpPr>
          <p:cNvPr id="2062" name="Google Shape;2062;p214"/>
          <p:cNvSpPr txBox="1">
            <a:spLocks noGrp="1"/>
          </p:cNvSpPr>
          <p:nvPr>
            <p:ph type="subTitle" idx="2"/>
          </p:nvPr>
        </p:nvSpPr>
        <p:spPr>
          <a:xfrm>
            <a:off x="803850" y="3388521"/>
            <a:ext cx="7536300" cy="624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b="0"/>
              <a:t>Success, failure, or overall accuracy by gender, race, ethnicity, language, religion, disability, age, sexual orientation, pregnancy, political opinion, medical record, criminal record, marital relationship status, trade union activity, genetic information...</a:t>
            </a:r>
            <a:endParaRPr sz="1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Technology Ethics has additional considerations</a:t>
            </a:r>
            <a:endParaRPr/>
          </a:p>
        </p:txBody>
      </p:sp>
      <p:sp>
        <p:nvSpPr>
          <p:cNvPr id="2068" name="Google Shape;2068;p215"/>
          <p:cNvSpPr txBox="1"/>
          <p:nvPr/>
        </p:nvSpPr>
        <p:spPr>
          <a:xfrm>
            <a:off x="225825" y="330591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Stakeholder context</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at-risk populations &amp; unintended consequences</a:t>
            </a:r>
            <a:endParaRPr>
              <a:solidFill>
                <a:srgbClr val="00A4E4"/>
              </a:solidFill>
              <a:latin typeface="Roboto"/>
              <a:ea typeface="Roboto"/>
              <a:cs typeface="Roboto"/>
              <a:sym typeface="Roboto"/>
            </a:endParaRPr>
          </a:p>
        </p:txBody>
      </p:sp>
      <p:sp>
        <p:nvSpPr>
          <p:cNvPr id="2069" name="Google Shape;2069;p215"/>
          <p:cNvSpPr txBox="1"/>
          <p:nvPr/>
        </p:nvSpPr>
        <p:spPr>
          <a:xfrm>
            <a:off x="225825" y="26037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Amplification</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Speed and impact has increased which can amplify systemic issues </a:t>
            </a:r>
            <a:endParaRPr>
              <a:solidFill>
                <a:srgbClr val="00A4E4"/>
              </a:solidFill>
              <a:latin typeface="Roboto"/>
              <a:ea typeface="Roboto"/>
              <a:cs typeface="Roboto"/>
              <a:sym typeface="Roboto"/>
            </a:endParaRPr>
          </a:p>
        </p:txBody>
      </p:sp>
      <p:sp>
        <p:nvSpPr>
          <p:cNvPr id="2070" name="Google Shape;2070;p215"/>
          <p:cNvSpPr txBox="1"/>
          <p:nvPr/>
        </p:nvSpPr>
        <p:spPr>
          <a:xfrm>
            <a:off x="225825" y="4008063"/>
            <a:ext cx="8143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Tools to oppress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State sponsored persecution and surveillance</a:t>
            </a:r>
            <a:endParaRPr>
              <a:solidFill>
                <a:srgbClr val="00A4E4"/>
              </a:solidFill>
              <a:latin typeface="Roboto"/>
              <a:ea typeface="Roboto"/>
              <a:cs typeface="Roboto"/>
              <a:sym typeface="Roboto"/>
            </a:endParaRPr>
          </a:p>
        </p:txBody>
      </p:sp>
      <p:sp>
        <p:nvSpPr>
          <p:cNvPr id="2071" name="Google Shape;2071;p215"/>
          <p:cNvSpPr txBox="1"/>
          <p:nvPr/>
        </p:nvSpPr>
        <p:spPr>
          <a:xfrm>
            <a:off x="225825" y="18150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Modeling context matters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Medical classifications vs ad banners vs news feeds vs dating suggestions vs song recommendations...</a:t>
            </a:r>
            <a:endParaRPr>
              <a:solidFill>
                <a:srgbClr val="00A4E4"/>
              </a:solidFill>
              <a:latin typeface="Roboto"/>
              <a:ea typeface="Roboto"/>
              <a:cs typeface="Roboto"/>
              <a:sym typeface="Roboto"/>
            </a:endParaRPr>
          </a:p>
        </p:txBody>
      </p:sp>
      <p:sp>
        <p:nvSpPr>
          <p:cNvPr id="2072" name="Google Shape;2072;p215"/>
          <p:cNvSpPr txBox="1"/>
          <p:nvPr/>
        </p:nvSpPr>
        <p:spPr>
          <a:xfrm>
            <a:off x="225825" y="983763"/>
            <a:ext cx="8143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What about displacing labor?</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AI can increase employee satisfaction by handling routine tasks</a:t>
            </a:r>
            <a:endParaRPr>
              <a:solidFill>
                <a:srgbClr val="00A4E4"/>
              </a:solidFill>
              <a:latin typeface="Roboto"/>
              <a:ea typeface="Roboto"/>
              <a:cs typeface="Roboto"/>
              <a:sym typeface="Roboto"/>
            </a:endParaRPr>
          </a:p>
          <a:p>
            <a:pPr marL="914400" lvl="1" indent="-317500" algn="l" rtl="0">
              <a:spcBef>
                <a:spcPts val="0"/>
              </a:spcBef>
              <a:spcAft>
                <a:spcPts val="0"/>
              </a:spcAft>
              <a:buClr>
                <a:srgbClr val="00A4E4"/>
              </a:buClr>
              <a:buSzPts val="1400"/>
              <a:buFont typeface="Roboto"/>
              <a:buChar char="○"/>
            </a:pPr>
            <a:r>
              <a:rPr lang="en">
                <a:solidFill>
                  <a:srgbClr val="00A4E4"/>
                </a:solidFill>
                <a:latin typeface="Roboto"/>
                <a:ea typeface="Roboto"/>
                <a:cs typeface="Roboto"/>
                <a:sym typeface="Roboto"/>
              </a:rPr>
              <a:t>Free up time for more value-add work</a:t>
            </a:r>
            <a:endParaRPr>
              <a:solidFill>
                <a:srgbClr val="00A4E4"/>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1"/>
                                        </p:tgtEl>
                                        <p:attrNameLst>
                                          <p:attrName>style.visibility</p:attrName>
                                        </p:attrNameLst>
                                      </p:cBhvr>
                                      <p:to>
                                        <p:strVal val="visible"/>
                                      </p:to>
                                    </p:set>
                                    <p:animEffect transition="in" filter="fade">
                                      <p:cBhvr>
                                        <p:cTn id="7" dur="1000"/>
                                        <p:tgtEl>
                                          <p:spTgt spid="20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9"/>
                                        </p:tgtEl>
                                        <p:attrNameLst>
                                          <p:attrName>style.visibility</p:attrName>
                                        </p:attrNameLst>
                                      </p:cBhvr>
                                      <p:to>
                                        <p:strVal val="visible"/>
                                      </p:to>
                                    </p:set>
                                    <p:animEffect transition="in" filter="fade">
                                      <p:cBhvr>
                                        <p:cTn id="12" dur="1000"/>
                                        <p:tgtEl>
                                          <p:spTgt spid="20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10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fade">
                                      <p:cBhvr>
                                        <p:cTn id="22"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94"/>
          <p:cNvSpPr txBox="1">
            <a:spLocks noGrp="1"/>
          </p:cNvSpPr>
          <p:nvPr>
            <p:ph type="body" idx="1"/>
          </p:nvPr>
        </p:nvSpPr>
        <p:spPr>
          <a:xfrm>
            <a:off x="3886200" y="2125025"/>
            <a:ext cx="4600200" cy="8934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US" dirty="0">
                <a:solidFill>
                  <a:schemeClr val="bg1"/>
                </a:solidFill>
              </a:rPr>
              <a:t>AI Bias Concepts</a:t>
            </a:r>
          </a:p>
          <a:p>
            <a:pPr marL="0" lvl="0" indent="0" algn="l" rtl="0">
              <a:spcBef>
                <a:spcPts val="800"/>
              </a:spcBef>
              <a:spcAft>
                <a:spcPts val="0"/>
              </a:spcAft>
              <a:buNone/>
            </a:pPr>
            <a:r>
              <a:rPr lang="en-US" dirty="0">
                <a:solidFill>
                  <a:schemeClr val="accent4"/>
                </a:solidFill>
              </a:rPr>
              <a:t>AI Bias in R</a:t>
            </a:r>
          </a:p>
          <a:p>
            <a:pPr marL="0" lvl="0" indent="0" algn="l" rtl="0">
              <a:spcBef>
                <a:spcPts val="800"/>
              </a:spcBef>
              <a:spcAft>
                <a:spcPts val="0"/>
              </a:spcAft>
              <a:buNone/>
            </a:pPr>
            <a:r>
              <a:rPr lang="en-US" dirty="0"/>
              <a:t>What’s next for AI/ML/Tech &amp; society?</a:t>
            </a:r>
            <a:endParaRPr dirty="0"/>
          </a:p>
        </p:txBody>
      </p:sp>
    </p:spTree>
    <p:extLst>
      <p:ext uri="{BB962C8B-B14F-4D97-AF65-F5344CB8AC3E}">
        <p14:creationId xmlns:p14="http://schemas.microsoft.com/office/powerpoint/2010/main" val="41765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1351-4C52-B61F-F714-2A2E3458E449}"/>
              </a:ext>
            </a:extLst>
          </p:cNvPr>
          <p:cNvSpPr>
            <a:spLocks noGrp="1"/>
          </p:cNvSpPr>
          <p:nvPr>
            <p:ph type="title"/>
          </p:nvPr>
        </p:nvSpPr>
        <p:spPr/>
        <p:txBody>
          <a:bodyPr/>
          <a:lstStyle/>
          <a:p>
            <a:r>
              <a:rPr lang="en-US" dirty="0"/>
              <a:t>Regulation is </a:t>
            </a:r>
            <a:r>
              <a:rPr lang="en-US" strike="sngStrike" dirty="0"/>
              <a:t>coming</a:t>
            </a:r>
            <a:r>
              <a:rPr lang="en-US" dirty="0"/>
              <a:t> here.</a:t>
            </a:r>
          </a:p>
        </p:txBody>
      </p:sp>
      <p:pic>
        <p:nvPicPr>
          <p:cNvPr id="3" name="Picture 2">
            <a:extLst>
              <a:ext uri="{FF2B5EF4-FFF2-40B4-BE49-F238E27FC236}">
                <a16:creationId xmlns:a16="http://schemas.microsoft.com/office/drawing/2014/main" id="{EA2FF0DA-5FDE-5AEB-3A43-BA17BE469BE9}"/>
              </a:ext>
            </a:extLst>
          </p:cNvPr>
          <p:cNvPicPr>
            <a:picLocks noChangeAspect="1"/>
          </p:cNvPicPr>
          <p:nvPr/>
        </p:nvPicPr>
        <p:blipFill>
          <a:blip r:embed="rId2"/>
          <a:stretch>
            <a:fillRect/>
          </a:stretch>
        </p:blipFill>
        <p:spPr>
          <a:xfrm>
            <a:off x="581073" y="789761"/>
            <a:ext cx="4347735" cy="3563978"/>
          </a:xfrm>
          <a:prstGeom prst="rect">
            <a:avLst/>
          </a:prstGeom>
        </p:spPr>
      </p:pic>
      <p:sp>
        <p:nvSpPr>
          <p:cNvPr id="4" name="TextBox 3">
            <a:extLst>
              <a:ext uri="{FF2B5EF4-FFF2-40B4-BE49-F238E27FC236}">
                <a16:creationId xmlns:a16="http://schemas.microsoft.com/office/drawing/2014/main" id="{E36EA237-CE45-5F48-C186-BE8E8A55E8FE}"/>
              </a:ext>
            </a:extLst>
          </p:cNvPr>
          <p:cNvSpPr txBox="1"/>
          <p:nvPr/>
        </p:nvSpPr>
        <p:spPr>
          <a:xfrm>
            <a:off x="5085118" y="335504"/>
            <a:ext cx="712054" cy="307777"/>
          </a:xfrm>
          <a:prstGeom prst="rect">
            <a:avLst/>
          </a:prstGeom>
          <a:noFill/>
        </p:spPr>
        <p:txBody>
          <a:bodyPr wrap="none" rtlCol="0">
            <a:spAutoFit/>
          </a:bodyPr>
          <a:lstStyle/>
          <a:p>
            <a:r>
              <a:rPr lang="en-US" dirty="0">
                <a:solidFill>
                  <a:schemeClr val="bg1"/>
                </a:solidFill>
              </a:rPr>
              <a:t>No-Go</a:t>
            </a:r>
          </a:p>
        </p:txBody>
      </p:sp>
      <p:sp>
        <p:nvSpPr>
          <p:cNvPr id="5" name="TextBox 4">
            <a:extLst>
              <a:ext uri="{FF2B5EF4-FFF2-40B4-BE49-F238E27FC236}">
                <a16:creationId xmlns:a16="http://schemas.microsoft.com/office/drawing/2014/main" id="{13FE8B38-E776-BFC4-A348-2DA3ECCD5471}"/>
              </a:ext>
            </a:extLst>
          </p:cNvPr>
          <p:cNvSpPr txBox="1"/>
          <p:nvPr/>
        </p:nvSpPr>
        <p:spPr>
          <a:xfrm>
            <a:off x="5085118" y="685789"/>
            <a:ext cx="3924472" cy="1169551"/>
          </a:xfrm>
          <a:prstGeom prst="rect">
            <a:avLst/>
          </a:prstGeom>
          <a:noFill/>
        </p:spPr>
        <p:txBody>
          <a:bodyPr wrap="none" rtlCol="0">
            <a:spAutoFit/>
          </a:bodyPr>
          <a:lstStyle/>
          <a:p>
            <a:pPr marL="117475" indent="-52388">
              <a:buClr>
                <a:schemeClr val="bg1"/>
              </a:buClr>
              <a:buFont typeface="Arial" panose="020B0604020202020204" pitchFamily="34" charset="0"/>
              <a:buChar char="•"/>
            </a:pPr>
            <a:r>
              <a:rPr lang="en-US" sz="1000" dirty="0">
                <a:solidFill>
                  <a:schemeClr val="bg1"/>
                </a:solidFill>
              </a:rPr>
              <a:t> Bans social scoring &amp; manipulations/surveillance</a:t>
            </a:r>
          </a:p>
          <a:p>
            <a:pPr marL="117475" indent="-52388">
              <a:buClr>
                <a:schemeClr val="bg1"/>
              </a:buClr>
              <a:buFont typeface="Arial" panose="020B0604020202020204" pitchFamily="34" charset="0"/>
              <a:buChar char="•"/>
            </a:pPr>
            <a:r>
              <a:rPr lang="en-US" sz="1000" dirty="0">
                <a:solidFill>
                  <a:schemeClr val="bg1"/>
                </a:solidFill>
              </a:rPr>
              <a:t> Bans collecting facial images to create databases</a:t>
            </a:r>
          </a:p>
          <a:p>
            <a:pPr marL="117475" indent="-52388">
              <a:buClr>
                <a:schemeClr val="bg1"/>
              </a:buClr>
              <a:buFont typeface="Arial" panose="020B0604020202020204" pitchFamily="34" charset="0"/>
              <a:buChar char="•"/>
            </a:pPr>
            <a:r>
              <a:rPr lang="en-US" sz="1000" dirty="0">
                <a:solidFill>
                  <a:schemeClr val="bg1"/>
                </a:solidFill>
              </a:rPr>
              <a:t> Bans emotion recognition in the workplace or school</a:t>
            </a:r>
          </a:p>
          <a:p>
            <a:pPr marL="117475" indent="-52388">
              <a:buClr>
                <a:schemeClr val="bg1"/>
              </a:buClr>
              <a:buFont typeface="Arial" panose="020B0604020202020204" pitchFamily="34" charset="0"/>
              <a:buChar char="•"/>
            </a:pPr>
            <a:r>
              <a:rPr lang="en-US" sz="1000" dirty="0">
                <a:solidFill>
                  <a:schemeClr val="bg1"/>
                </a:solidFill>
              </a:rPr>
              <a:t> Bans AI to exploit vulnerabilities like age, or economic situation </a:t>
            </a:r>
          </a:p>
          <a:p>
            <a:pPr marL="117475" indent="-52388">
              <a:buClr>
                <a:schemeClr val="bg1"/>
              </a:buClr>
              <a:buFont typeface="Arial" panose="020B0604020202020204" pitchFamily="34" charset="0"/>
              <a:buChar char="•"/>
            </a:pPr>
            <a:r>
              <a:rPr lang="en-US" sz="1000" dirty="0">
                <a:solidFill>
                  <a:schemeClr val="bg1"/>
                </a:solidFill>
              </a:rPr>
              <a:t> Enforces grievance policies</a:t>
            </a:r>
          </a:p>
          <a:p>
            <a:pPr marL="117475" indent="-52388">
              <a:buClr>
                <a:schemeClr val="bg1"/>
              </a:buClr>
              <a:buFont typeface="Arial" panose="020B0604020202020204" pitchFamily="34" charset="0"/>
              <a:buChar char="•"/>
            </a:pPr>
            <a:r>
              <a:rPr lang="en-US" sz="1000" dirty="0">
                <a:solidFill>
                  <a:schemeClr val="bg1"/>
                </a:solidFill>
              </a:rPr>
              <a:t> Limited facial &amp; biometric ID by law enforcement </a:t>
            </a:r>
          </a:p>
          <a:p>
            <a:pPr marL="117475" indent="-52388">
              <a:buClr>
                <a:schemeClr val="bg1"/>
              </a:buClr>
              <a:buFont typeface="Arial" panose="020B0604020202020204" pitchFamily="34" charset="0"/>
              <a:buChar char="•"/>
            </a:pPr>
            <a:r>
              <a:rPr lang="en-US" sz="1000" dirty="0">
                <a:solidFill>
                  <a:schemeClr val="accent5"/>
                </a:solidFill>
              </a:rPr>
              <a:t> Fines ranging in the millions of Euros</a:t>
            </a:r>
          </a:p>
        </p:txBody>
      </p:sp>
      <p:sp>
        <p:nvSpPr>
          <p:cNvPr id="6" name="TextBox 5">
            <a:extLst>
              <a:ext uri="{FF2B5EF4-FFF2-40B4-BE49-F238E27FC236}">
                <a16:creationId xmlns:a16="http://schemas.microsoft.com/office/drawing/2014/main" id="{4D244DF1-C561-77CE-591F-579CCA09FFB6}"/>
              </a:ext>
            </a:extLst>
          </p:cNvPr>
          <p:cNvSpPr txBox="1"/>
          <p:nvPr/>
        </p:nvSpPr>
        <p:spPr>
          <a:xfrm>
            <a:off x="225825" y="4620280"/>
            <a:ext cx="8856912" cy="415498"/>
          </a:xfrm>
          <a:prstGeom prst="rect">
            <a:avLst/>
          </a:prstGeom>
          <a:noFill/>
        </p:spPr>
        <p:txBody>
          <a:bodyPr wrap="none" rtlCol="0">
            <a:spAutoFit/>
          </a:bodyPr>
          <a:lstStyle/>
          <a:p>
            <a:r>
              <a:rPr lang="en-US" sz="1050" dirty="0">
                <a:hlinkClick r:id="rId3"/>
              </a:rPr>
              <a:t>https://www.europarl.europa.eu/news/en/press-room/20231206IPR15699/artificial-intelligence-act-deal-on-comprehensive-rules-for-trustworthy-ai</a:t>
            </a:r>
            <a:endParaRPr lang="en-US" sz="1050" dirty="0"/>
          </a:p>
          <a:p>
            <a:endParaRPr lang="en-US" sz="1050" dirty="0"/>
          </a:p>
        </p:txBody>
      </p:sp>
      <p:sp>
        <p:nvSpPr>
          <p:cNvPr id="7" name="TextBox 6">
            <a:extLst>
              <a:ext uri="{FF2B5EF4-FFF2-40B4-BE49-F238E27FC236}">
                <a16:creationId xmlns:a16="http://schemas.microsoft.com/office/drawing/2014/main" id="{BF6CF44F-7E5F-7208-6B74-E68FAB509564}"/>
              </a:ext>
            </a:extLst>
          </p:cNvPr>
          <p:cNvSpPr txBox="1"/>
          <p:nvPr/>
        </p:nvSpPr>
        <p:spPr>
          <a:xfrm>
            <a:off x="5040156" y="2270860"/>
            <a:ext cx="3924472" cy="1169551"/>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Uses affecting health, economic wellbeing, safety, human rights, environment, democracy &amp; existing laws require impact assessments, technical documentation, complying with existing copyright law, and sharing detailed summaries about the training data</a:t>
            </a:r>
          </a:p>
          <a:p>
            <a:pPr marL="117475" indent="-52388">
              <a:buClr>
                <a:schemeClr val="bg1"/>
              </a:buClr>
              <a:buFont typeface="Arial" panose="020B0604020202020204" pitchFamily="34" charset="0"/>
              <a:buChar char="•"/>
            </a:pPr>
            <a:r>
              <a:rPr lang="en-US" sz="1000" dirty="0">
                <a:solidFill>
                  <a:schemeClr val="bg1"/>
                </a:solidFill>
              </a:rPr>
              <a:t>Additional restrictions for utilities and cyber security uses</a:t>
            </a:r>
          </a:p>
          <a:p>
            <a:pPr marL="117475" indent="-52388">
              <a:buClr>
                <a:schemeClr val="bg1"/>
              </a:buClr>
              <a:buFont typeface="Arial" panose="020B0604020202020204" pitchFamily="34" charset="0"/>
              <a:buChar char="•"/>
            </a:pPr>
            <a:endParaRPr lang="en-US" sz="1000" dirty="0">
              <a:solidFill>
                <a:schemeClr val="bg1"/>
              </a:solidFill>
            </a:endParaRPr>
          </a:p>
        </p:txBody>
      </p:sp>
      <p:sp>
        <p:nvSpPr>
          <p:cNvPr id="8" name="TextBox 7">
            <a:extLst>
              <a:ext uri="{FF2B5EF4-FFF2-40B4-BE49-F238E27FC236}">
                <a16:creationId xmlns:a16="http://schemas.microsoft.com/office/drawing/2014/main" id="{822C45C6-81CB-C9BB-25F3-B57C859020AD}"/>
              </a:ext>
            </a:extLst>
          </p:cNvPr>
          <p:cNvSpPr txBox="1"/>
          <p:nvPr/>
        </p:nvSpPr>
        <p:spPr>
          <a:xfrm>
            <a:off x="5034665" y="1970139"/>
            <a:ext cx="1747594" cy="307777"/>
          </a:xfrm>
          <a:prstGeom prst="rect">
            <a:avLst/>
          </a:prstGeom>
          <a:noFill/>
        </p:spPr>
        <p:txBody>
          <a:bodyPr wrap="none" rtlCol="0">
            <a:spAutoFit/>
          </a:bodyPr>
          <a:lstStyle/>
          <a:p>
            <a:r>
              <a:rPr lang="en-US" dirty="0">
                <a:solidFill>
                  <a:schemeClr val="bg1"/>
                </a:solidFill>
              </a:rPr>
              <a:t>High-risk use cases</a:t>
            </a:r>
          </a:p>
        </p:txBody>
      </p:sp>
      <p:sp>
        <p:nvSpPr>
          <p:cNvPr id="9" name="TextBox 8">
            <a:extLst>
              <a:ext uri="{FF2B5EF4-FFF2-40B4-BE49-F238E27FC236}">
                <a16:creationId xmlns:a16="http://schemas.microsoft.com/office/drawing/2014/main" id="{D000484C-ED03-C55E-2DB9-58D6C2441F69}"/>
              </a:ext>
            </a:extLst>
          </p:cNvPr>
          <p:cNvSpPr txBox="1"/>
          <p:nvPr/>
        </p:nvSpPr>
        <p:spPr>
          <a:xfrm>
            <a:off x="5034665" y="3468226"/>
            <a:ext cx="2502608" cy="307777"/>
          </a:xfrm>
          <a:prstGeom prst="rect">
            <a:avLst/>
          </a:prstGeom>
          <a:noFill/>
        </p:spPr>
        <p:txBody>
          <a:bodyPr wrap="none" rtlCol="0">
            <a:spAutoFit/>
          </a:bodyPr>
          <a:lstStyle/>
          <a:p>
            <a:r>
              <a:rPr lang="en-US" dirty="0">
                <a:solidFill>
                  <a:schemeClr val="bg1"/>
                </a:solidFill>
              </a:rPr>
              <a:t>Other &amp; emerging use cases </a:t>
            </a:r>
          </a:p>
        </p:txBody>
      </p:sp>
      <p:sp>
        <p:nvSpPr>
          <p:cNvPr id="10" name="TextBox 9">
            <a:extLst>
              <a:ext uri="{FF2B5EF4-FFF2-40B4-BE49-F238E27FC236}">
                <a16:creationId xmlns:a16="http://schemas.microsoft.com/office/drawing/2014/main" id="{280C4503-C7AD-4728-AAFD-B553217E130A}"/>
              </a:ext>
            </a:extLst>
          </p:cNvPr>
          <p:cNvSpPr txBox="1"/>
          <p:nvPr/>
        </p:nvSpPr>
        <p:spPr>
          <a:xfrm>
            <a:off x="5034665" y="3727499"/>
            <a:ext cx="3924472" cy="553998"/>
          </a:xfrm>
          <a:prstGeom prst="rect">
            <a:avLst/>
          </a:prstGeom>
          <a:noFill/>
        </p:spPr>
        <p:txBody>
          <a:bodyPr wrap="square" rtlCol="0">
            <a:spAutoFit/>
          </a:bodyPr>
          <a:lstStyle/>
          <a:p>
            <a:pPr marL="117475" indent="-52388">
              <a:buClr>
                <a:schemeClr val="bg1"/>
              </a:buClr>
              <a:buFont typeface="Arial" panose="020B0604020202020204" pitchFamily="34" charset="0"/>
              <a:buChar char="•"/>
            </a:pPr>
            <a:r>
              <a:rPr lang="en-US" sz="1000" dirty="0">
                <a:solidFill>
                  <a:schemeClr val="bg1"/>
                </a:solidFill>
              </a:rPr>
              <a:t> Sandboxes and exemptions for SMB TBD</a:t>
            </a:r>
          </a:p>
          <a:p>
            <a:pPr marL="117475" indent="-52388">
              <a:buClr>
                <a:schemeClr val="bg1"/>
              </a:buClr>
              <a:buFont typeface="Arial" panose="020B0604020202020204" pitchFamily="34" charset="0"/>
              <a:buChar char="•"/>
            </a:pPr>
            <a:r>
              <a:rPr lang="en-US" sz="1000" dirty="0">
                <a:solidFill>
                  <a:schemeClr val="bg1"/>
                </a:solidFill>
              </a:rPr>
              <a:t> Periodic reevaluations of use cases </a:t>
            </a:r>
          </a:p>
          <a:p>
            <a:pPr marL="117475" indent="-52388">
              <a:buClr>
                <a:schemeClr val="bg1"/>
              </a:buClr>
              <a:buFont typeface="Arial" panose="020B0604020202020204" pitchFamily="34" charset="0"/>
              <a:buChar char="•"/>
            </a:pPr>
            <a:endParaRPr lang="en-US" sz="1000" dirty="0">
              <a:solidFill>
                <a:schemeClr val="bg1"/>
              </a:solidFill>
            </a:endParaRPr>
          </a:p>
        </p:txBody>
      </p:sp>
    </p:spTree>
    <p:extLst>
      <p:ext uri="{BB962C8B-B14F-4D97-AF65-F5344CB8AC3E}">
        <p14:creationId xmlns:p14="http://schemas.microsoft.com/office/powerpoint/2010/main" val="312170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DD79-636B-DD12-E6B4-6811737CEB08}"/>
              </a:ext>
            </a:extLst>
          </p:cNvPr>
          <p:cNvSpPr>
            <a:spLocks noGrp="1"/>
          </p:cNvSpPr>
          <p:nvPr>
            <p:ph type="title"/>
          </p:nvPr>
        </p:nvSpPr>
        <p:spPr/>
        <p:txBody>
          <a:bodyPr/>
          <a:lstStyle/>
          <a:p>
            <a:r>
              <a:rPr lang="en-US" dirty="0"/>
              <a:t>Boneyard and deprecated slides</a:t>
            </a:r>
          </a:p>
        </p:txBody>
      </p:sp>
    </p:spTree>
    <p:extLst>
      <p:ext uri="{BB962C8B-B14F-4D97-AF65-F5344CB8AC3E}">
        <p14:creationId xmlns:p14="http://schemas.microsoft.com/office/powerpoint/2010/main" val="850668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48;p117">
            <a:extLst>
              <a:ext uri="{FF2B5EF4-FFF2-40B4-BE49-F238E27FC236}">
                <a16:creationId xmlns:a16="http://schemas.microsoft.com/office/drawing/2014/main" id="{9CAA0A8A-ACEF-7CA6-3EED-80C0BA66BBF9}"/>
              </a:ext>
            </a:extLst>
          </p:cNvPr>
          <p:cNvSpPr txBox="1">
            <a:spLocks/>
          </p:cNvSpPr>
          <p:nvPr/>
        </p:nvSpPr>
        <p:spPr>
          <a:xfrm>
            <a:off x="203200" y="320050"/>
            <a:ext cx="8713725"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dirty="0"/>
              <a:t>Today, AI goes unnoticed &amp; everywhere but it’s a bit overblown.</a:t>
            </a:r>
          </a:p>
        </p:txBody>
      </p:sp>
      <p:sp>
        <p:nvSpPr>
          <p:cNvPr id="4" name="Google Shape;850;p117">
            <a:extLst>
              <a:ext uri="{FF2B5EF4-FFF2-40B4-BE49-F238E27FC236}">
                <a16:creationId xmlns:a16="http://schemas.microsoft.com/office/drawing/2014/main" id="{51B6A9A7-1E95-E340-F53E-CF83112133CF}"/>
              </a:ext>
            </a:extLst>
          </p:cNvPr>
          <p:cNvSpPr txBox="1"/>
          <p:nvPr/>
        </p:nvSpPr>
        <p:spPr>
          <a:xfrm>
            <a:off x="5259400" y="831350"/>
            <a:ext cx="36576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It’s actually “machine learning”</a:t>
            </a:r>
            <a:endParaRPr sz="1200" b="1">
              <a:solidFill>
                <a:srgbClr val="FF5600"/>
              </a:solidFill>
              <a:latin typeface="Roboto"/>
              <a:ea typeface="Roboto"/>
              <a:cs typeface="Roboto"/>
              <a:sym typeface="Roboto"/>
            </a:endParaRPr>
          </a:p>
        </p:txBody>
      </p:sp>
      <p:sp>
        <p:nvSpPr>
          <p:cNvPr id="5" name="Google Shape;851;p117">
            <a:extLst>
              <a:ext uri="{FF2B5EF4-FFF2-40B4-BE49-F238E27FC236}">
                <a16:creationId xmlns:a16="http://schemas.microsoft.com/office/drawing/2014/main" id="{7FAAF881-EF4B-ADB8-A40A-DD550261B1A8}"/>
              </a:ext>
            </a:extLst>
          </p:cNvPr>
          <p:cNvSpPr txBox="1"/>
          <p:nvPr/>
        </p:nvSpPr>
        <p:spPr>
          <a:xfrm>
            <a:off x="5033125" y="1456650"/>
            <a:ext cx="4097100" cy="2432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Today, the concept of AI as Sentient is marketing</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Algorithms learn complex historical patterns &amp; propagate them into the future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“History doesn’t repeat itself, but it rhymes” - Mark Twain</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The methods of learning vary but it’s just pattern recognition</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Humans learn patterns too, but algos patterns can be more complex</a:t>
            </a:r>
            <a:endParaRPr sz="1200">
              <a:solidFill>
                <a:schemeClr val="lt1"/>
              </a:solidFill>
            </a:endParaRPr>
          </a:p>
        </p:txBody>
      </p:sp>
      <p:cxnSp>
        <p:nvCxnSpPr>
          <p:cNvPr id="6" name="Google Shape;852;p117">
            <a:extLst>
              <a:ext uri="{FF2B5EF4-FFF2-40B4-BE49-F238E27FC236}">
                <a16:creationId xmlns:a16="http://schemas.microsoft.com/office/drawing/2014/main" id="{B10384DE-37D7-0AE2-BBFD-3585FFF8C4CF}"/>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sp>
        <p:nvSpPr>
          <p:cNvPr id="7" name="Google Shape;853;p117">
            <a:extLst>
              <a:ext uri="{FF2B5EF4-FFF2-40B4-BE49-F238E27FC236}">
                <a16:creationId xmlns:a16="http://schemas.microsoft.com/office/drawing/2014/main" id="{AB7EBE84-DFFE-ED14-3E18-7621F6FAB862}"/>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works in unseen ways to [usually] improve our everyday lives.</a:t>
            </a:r>
            <a:endParaRPr sz="1100" i="0" u="none" strike="noStrike" cap="none">
              <a:solidFill>
                <a:srgbClr val="FFFFFF"/>
              </a:solidFill>
              <a:latin typeface="Titillium Web"/>
              <a:ea typeface="Titillium Web"/>
              <a:cs typeface="Titillium Web"/>
              <a:sym typeface="Titillium Web"/>
            </a:endParaRPr>
          </a:p>
        </p:txBody>
      </p:sp>
      <p:pic>
        <p:nvPicPr>
          <p:cNvPr id="8" name="Google Shape;854;p117">
            <a:extLst>
              <a:ext uri="{FF2B5EF4-FFF2-40B4-BE49-F238E27FC236}">
                <a16:creationId xmlns:a16="http://schemas.microsoft.com/office/drawing/2014/main" id="{578550D2-674E-2924-BA0B-74935897CC77}"/>
              </a:ext>
            </a:extLst>
          </p:cNvPr>
          <p:cNvPicPr preferRelativeResize="0"/>
          <p:nvPr/>
        </p:nvPicPr>
        <p:blipFill>
          <a:blip r:embed="rId3">
            <a:alphaModFix/>
          </a:blip>
          <a:stretch>
            <a:fillRect/>
          </a:stretch>
        </p:blipFill>
        <p:spPr>
          <a:xfrm>
            <a:off x="397825" y="1143869"/>
            <a:ext cx="4503000" cy="2884475"/>
          </a:xfrm>
          <a:prstGeom prst="rect">
            <a:avLst/>
          </a:prstGeom>
          <a:noFill/>
          <a:ln>
            <a:noFill/>
          </a:ln>
        </p:spPr>
      </p:pic>
    </p:spTree>
    <p:extLst>
      <p:ext uri="{BB962C8B-B14F-4D97-AF65-F5344CB8AC3E}">
        <p14:creationId xmlns:p14="http://schemas.microsoft.com/office/powerpoint/2010/main" val="798471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59;p118">
            <a:extLst>
              <a:ext uri="{FF2B5EF4-FFF2-40B4-BE49-F238E27FC236}">
                <a16:creationId xmlns:a16="http://schemas.microsoft.com/office/drawing/2014/main" id="{A898E82F-4E1E-A486-A887-A9BE4DFBA4F8}"/>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So where is AI/ML today?</a:t>
            </a:r>
          </a:p>
        </p:txBody>
      </p:sp>
      <p:pic>
        <p:nvPicPr>
          <p:cNvPr id="4" name="Google Shape;860;p118">
            <a:extLst>
              <a:ext uri="{FF2B5EF4-FFF2-40B4-BE49-F238E27FC236}">
                <a16:creationId xmlns:a16="http://schemas.microsoft.com/office/drawing/2014/main" id="{C043A397-09A6-216D-49C3-AA7B98970DF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7826" y="1013963"/>
            <a:ext cx="2536602" cy="1433049"/>
          </a:xfrm>
          <a:prstGeom prst="rect">
            <a:avLst/>
          </a:prstGeom>
          <a:noFill/>
          <a:ln>
            <a:noFill/>
          </a:ln>
        </p:spPr>
      </p:pic>
      <p:pic>
        <p:nvPicPr>
          <p:cNvPr id="5" name="Google Shape;861;p118">
            <a:extLst>
              <a:ext uri="{FF2B5EF4-FFF2-40B4-BE49-F238E27FC236}">
                <a16:creationId xmlns:a16="http://schemas.microsoft.com/office/drawing/2014/main" id="{EF762198-C61B-154B-8C1C-FE68FE15A41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641235" y="2734612"/>
            <a:ext cx="1848192" cy="1143401"/>
          </a:xfrm>
          <a:prstGeom prst="rect">
            <a:avLst/>
          </a:prstGeom>
          <a:noFill/>
          <a:ln>
            <a:noFill/>
          </a:ln>
        </p:spPr>
      </p:pic>
      <p:sp>
        <p:nvSpPr>
          <p:cNvPr id="6" name="Google Shape;862;p118">
            <a:extLst>
              <a:ext uri="{FF2B5EF4-FFF2-40B4-BE49-F238E27FC236}">
                <a16:creationId xmlns:a16="http://schemas.microsoft.com/office/drawing/2014/main" id="{8364DEC0-5CE3-B8D3-4739-88F808A5E48E}"/>
              </a:ext>
            </a:extLst>
          </p:cNvPr>
          <p:cNvSpPr txBox="1"/>
          <p:nvPr/>
        </p:nvSpPr>
        <p:spPr>
          <a:xfrm>
            <a:off x="4604200" y="4699825"/>
            <a:ext cx="42213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accent1"/>
                </a:solidFill>
                <a:latin typeface="Titillium Web ExtraLight"/>
                <a:ea typeface="Titillium Web ExtraLight"/>
                <a:cs typeface="Titillium Web ExtraLight"/>
                <a:sym typeface="Titillium Web ExtraLight"/>
                <a:hlinkClick r:id="rId5">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6">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7">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8">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9">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0">
                  <a:extLst>
                    <a:ext uri="{A12FA001-AC4F-418D-AE19-62706E023703}">
                      <ahyp:hlinkClr xmlns:ahyp="http://schemas.microsoft.com/office/drawing/2018/hyperlinkcolor" val="tx"/>
                    </a:ext>
                  </a:extLst>
                </a:hlinkClick>
              </a:rPr>
              <a:t>Source</a:t>
            </a:r>
            <a:r>
              <a:rPr lang="en" sz="800" u="sng">
                <a:solidFill>
                  <a:schemeClr val="accent1"/>
                </a:solidFill>
                <a:latin typeface="Titillium Web ExtraLight"/>
                <a:ea typeface="Titillium Web ExtraLight"/>
                <a:cs typeface="Titillium Web ExtraLight"/>
                <a:sym typeface="Titillium Web ExtraLight"/>
              </a:rPr>
              <a:t>, </a:t>
            </a:r>
            <a:r>
              <a:rPr lang="en" sz="800" u="sng">
                <a:solidFill>
                  <a:schemeClr val="accent1"/>
                </a:solidFill>
                <a:latin typeface="Titillium Web ExtraLight"/>
                <a:ea typeface="Titillium Web ExtraLight"/>
                <a:cs typeface="Titillium Web ExtraLight"/>
                <a:sym typeface="Titillium Web ExtraLight"/>
                <a:hlinkClick r:id="rId11">
                  <a:extLst>
                    <a:ext uri="{A12FA001-AC4F-418D-AE19-62706E023703}">
                      <ahyp:hlinkClr xmlns:ahyp="http://schemas.microsoft.com/office/drawing/2018/hyperlinkcolor" val="tx"/>
                    </a:ext>
                  </a:extLst>
                </a:hlinkClick>
              </a:rPr>
              <a:t>Source</a:t>
            </a:r>
            <a:endParaRPr sz="800">
              <a:latin typeface="Titillium Web ExtraLight"/>
              <a:ea typeface="Titillium Web ExtraLight"/>
              <a:cs typeface="Titillium Web ExtraLight"/>
              <a:sym typeface="Titillium Web ExtraLight"/>
            </a:endParaRPr>
          </a:p>
          <a:p>
            <a:pPr marL="0" lvl="0" indent="0" algn="r" rtl="0">
              <a:spcBef>
                <a:spcPts val="0"/>
              </a:spcBef>
              <a:spcAft>
                <a:spcPts val="0"/>
              </a:spcAft>
              <a:buNone/>
            </a:pPr>
            <a:endParaRPr>
              <a:solidFill>
                <a:schemeClr val="accent1"/>
              </a:solidFill>
              <a:latin typeface="Titillium Web"/>
              <a:ea typeface="Titillium Web"/>
              <a:cs typeface="Titillium Web"/>
              <a:sym typeface="Titillium Web"/>
            </a:endParaRPr>
          </a:p>
        </p:txBody>
      </p:sp>
      <p:pic>
        <p:nvPicPr>
          <p:cNvPr id="7" name="Google Shape;863;p118">
            <a:extLst>
              <a:ext uri="{FF2B5EF4-FFF2-40B4-BE49-F238E27FC236}">
                <a16:creationId xmlns:a16="http://schemas.microsoft.com/office/drawing/2014/main" id="{AEBEC937-9B2B-BF4C-AC03-99021EDC9B6D}"/>
              </a:ext>
            </a:extLst>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397825" y="2734615"/>
            <a:ext cx="1920201" cy="1143394"/>
          </a:xfrm>
          <a:prstGeom prst="rect">
            <a:avLst/>
          </a:prstGeom>
          <a:noFill/>
          <a:ln>
            <a:noFill/>
          </a:ln>
        </p:spPr>
      </p:pic>
      <p:pic>
        <p:nvPicPr>
          <p:cNvPr id="8" name="Google Shape;864;p118">
            <a:extLst>
              <a:ext uri="{FF2B5EF4-FFF2-40B4-BE49-F238E27FC236}">
                <a16:creationId xmlns:a16="http://schemas.microsoft.com/office/drawing/2014/main" id="{8DF717FC-F4CA-2CE9-869B-8D760D8D7C35}"/>
              </a:ext>
            </a:extLst>
          </p:cNvPr>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34375" y="2716425"/>
            <a:ext cx="1179775" cy="1179775"/>
          </a:xfrm>
          <a:prstGeom prst="rect">
            <a:avLst/>
          </a:prstGeom>
          <a:noFill/>
          <a:ln>
            <a:noFill/>
          </a:ln>
        </p:spPr>
      </p:pic>
      <p:pic>
        <p:nvPicPr>
          <p:cNvPr id="9" name="Google Shape;865;p118">
            <a:extLst>
              <a:ext uri="{FF2B5EF4-FFF2-40B4-BE49-F238E27FC236}">
                <a16:creationId xmlns:a16="http://schemas.microsoft.com/office/drawing/2014/main" id="{02C32336-9274-DDBA-E107-7CF7AAE5C55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250250" y="995338"/>
            <a:ext cx="2575252" cy="1470299"/>
          </a:xfrm>
          <a:prstGeom prst="rect">
            <a:avLst/>
          </a:prstGeom>
          <a:noFill/>
          <a:ln>
            <a:noFill/>
          </a:ln>
        </p:spPr>
      </p:pic>
      <p:pic>
        <p:nvPicPr>
          <p:cNvPr id="10" name="Google Shape;866;p118">
            <a:extLst>
              <a:ext uri="{FF2B5EF4-FFF2-40B4-BE49-F238E27FC236}">
                <a16:creationId xmlns:a16="http://schemas.microsoft.com/office/drawing/2014/main" id="{2DBF882A-CF91-89B5-B359-DF543EDC3822}"/>
              </a:ext>
            </a:extLst>
          </p:cNvPr>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759110" y="2716425"/>
            <a:ext cx="2066391" cy="1179775"/>
          </a:xfrm>
          <a:prstGeom prst="rect">
            <a:avLst/>
          </a:prstGeom>
          <a:noFill/>
          <a:ln>
            <a:noFill/>
          </a:ln>
        </p:spPr>
      </p:pic>
      <p:pic>
        <p:nvPicPr>
          <p:cNvPr id="11" name="Google Shape;867;p118">
            <a:extLst>
              <a:ext uri="{FF2B5EF4-FFF2-40B4-BE49-F238E27FC236}">
                <a16:creationId xmlns:a16="http://schemas.microsoft.com/office/drawing/2014/main" id="{FF5BF2F5-2B16-9C2A-03EE-C34A970D02F0}"/>
              </a:ext>
            </a:extLst>
          </p:cNvPr>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3611891" y="995350"/>
            <a:ext cx="1920212" cy="1470300"/>
          </a:xfrm>
          <a:prstGeom prst="rect">
            <a:avLst/>
          </a:prstGeom>
          <a:noFill/>
          <a:ln>
            <a:noFill/>
          </a:ln>
        </p:spPr>
      </p:pic>
      <p:sp>
        <p:nvSpPr>
          <p:cNvPr id="12" name="Google Shape;868;p118">
            <a:extLst>
              <a:ext uri="{FF2B5EF4-FFF2-40B4-BE49-F238E27FC236}">
                <a16:creationId xmlns:a16="http://schemas.microsoft.com/office/drawing/2014/main" id="{34453BAC-5368-3A27-C33B-95789305ADA9}"/>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affects our inboxes, personal relationships, spending, media consumption and how we interact with companies.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2177420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75;p119">
            <a:extLst>
              <a:ext uri="{FF2B5EF4-FFF2-40B4-BE49-F238E27FC236}">
                <a16:creationId xmlns:a16="http://schemas.microsoft.com/office/drawing/2014/main" id="{1A239D23-2923-CE3E-E9DC-454AFD380C5A}"/>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But AI is </a:t>
            </a:r>
            <a:r>
              <a:rPr lang="en-US" sz="2900" dirty="0">
                <a:solidFill>
                  <a:schemeClr val="accent4"/>
                </a:solidFill>
                <a:latin typeface="Titillium Web ExtraLight"/>
                <a:ea typeface="Titillium Web ExtraLight"/>
                <a:cs typeface="Titillium Web ExtraLight"/>
                <a:sym typeface="Titillium Web ExtraLight"/>
              </a:rPr>
              <a:t>narrowly focused</a:t>
            </a:r>
            <a:r>
              <a:rPr lang="en-US" sz="2900" dirty="0">
                <a:solidFill>
                  <a:schemeClr val="accent1"/>
                </a:solidFill>
                <a:latin typeface="Titillium Web ExtraLight"/>
                <a:ea typeface="Titillium Web ExtraLight"/>
                <a:cs typeface="Titillium Web ExtraLight"/>
                <a:sym typeface="Titillium Web ExtraLight"/>
              </a:rPr>
              <a:t>, it’s not self aware &amp; even if it was it is constrained to it’s </a:t>
            </a:r>
            <a:r>
              <a:rPr lang="en-US" sz="2900" dirty="0">
                <a:solidFill>
                  <a:schemeClr val="accent4"/>
                </a:solidFill>
                <a:latin typeface="Titillium Web ExtraLight"/>
                <a:ea typeface="Titillium Web ExtraLight"/>
                <a:cs typeface="Titillium Web ExtraLight"/>
                <a:sym typeface="Titillium Web ExtraLight"/>
              </a:rPr>
              <a:t>single task</a:t>
            </a:r>
            <a:r>
              <a:rPr lang="en-US" sz="2900" dirty="0">
                <a:solidFill>
                  <a:schemeClr val="accent1"/>
                </a:solidFill>
                <a:latin typeface="Titillium Web ExtraLight"/>
                <a:ea typeface="Titillium Web ExtraLight"/>
                <a:cs typeface="Titillium Web ExtraLight"/>
                <a:sym typeface="Titillium Web ExtraLight"/>
              </a:rPr>
              <a:t>.</a:t>
            </a:r>
          </a:p>
        </p:txBody>
      </p:sp>
    </p:spTree>
    <p:extLst>
      <p:ext uri="{BB962C8B-B14F-4D97-AF65-F5344CB8AC3E}">
        <p14:creationId xmlns:p14="http://schemas.microsoft.com/office/powerpoint/2010/main" val="328262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80;p120">
            <a:extLst>
              <a:ext uri="{FF2B5EF4-FFF2-40B4-BE49-F238E27FC236}">
                <a16:creationId xmlns:a16="http://schemas.microsoft.com/office/drawing/2014/main" id="{94A56BFD-A0E6-EB0F-2573-38B6A763262A}"/>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Narrow focused AI/ML in business has specific outcomes.</a:t>
            </a:r>
          </a:p>
        </p:txBody>
      </p:sp>
      <p:sp>
        <p:nvSpPr>
          <p:cNvPr id="4" name="Google Shape;881;p120">
            <a:extLst>
              <a:ext uri="{FF2B5EF4-FFF2-40B4-BE49-F238E27FC236}">
                <a16:creationId xmlns:a16="http://schemas.microsoft.com/office/drawing/2014/main" id="{82BD9A1A-D767-FDF2-A038-78625A062E19}"/>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u="sng">
                <a:solidFill>
                  <a:schemeClr val="hlink"/>
                </a:solidFill>
                <a:latin typeface="Titillium Web ExtraLight"/>
                <a:ea typeface="Titillium Web ExtraLight"/>
                <a:cs typeface="Titillium Web ExtraLight"/>
                <a:sym typeface="Titillium Web ExtraLight"/>
                <a:hlinkClick r:id="rId3"/>
              </a:rPr>
              <a:t>Source</a:t>
            </a:r>
            <a:endParaRPr sz="800">
              <a:latin typeface="Titillium Web ExtraLight"/>
              <a:ea typeface="Titillium Web ExtraLight"/>
              <a:cs typeface="Titillium Web ExtraLight"/>
              <a:sym typeface="Titillium Web ExtraLight"/>
            </a:endParaRPr>
          </a:p>
        </p:txBody>
      </p:sp>
      <p:sp>
        <p:nvSpPr>
          <p:cNvPr id="5" name="Google Shape;882;p120">
            <a:extLst>
              <a:ext uri="{FF2B5EF4-FFF2-40B4-BE49-F238E27FC236}">
                <a16:creationId xmlns:a16="http://schemas.microsoft.com/office/drawing/2014/main" id="{0E8A8225-EF5D-D320-B27D-D0A79D12D4FF}"/>
              </a:ext>
            </a:extLst>
          </p:cNvPr>
          <p:cNvSpPr txBox="1"/>
          <p:nvPr/>
        </p:nvSpPr>
        <p:spPr>
          <a:xfrm>
            <a:off x="5756425" y="11361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In practice, AI is used for</a:t>
            </a:r>
            <a:endParaRPr sz="1200" b="1">
              <a:solidFill>
                <a:srgbClr val="FF5600"/>
              </a:solidFill>
              <a:latin typeface="Roboto"/>
              <a:ea typeface="Roboto"/>
              <a:cs typeface="Roboto"/>
              <a:sym typeface="Roboto"/>
            </a:endParaRPr>
          </a:p>
        </p:txBody>
      </p:sp>
      <p:sp>
        <p:nvSpPr>
          <p:cNvPr id="6" name="Google Shape;883;p120">
            <a:extLst>
              <a:ext uri="{FF2B5EF4-FFF2-40B4-BE49-F238E27FC236}">
                <a16:creationId xmlns:a16="http://schemas.microsoft.com/office/drawing/2014/main" id="{C3561BFB-BE07-936B-6329-86D6651BE886}"/>
              </a:ext>
            </a:extLst>
          </p:cNvPr>
          <p:cNvSpPr txBox="1"/>
          <p:nvPr/>
        </p:nvSpPr>
        <p:spPr>
          <a:xfrm>
            <a:off x="5259400" y="1761450"/>
            <a:ext cx="3870900" cy="17856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New Markets &amp; Businesses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Spotify</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Reduce Costs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Predictive maintenance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Fraud Detection	</a:t>
            </a: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Increase Revenue </a:t>
            </a:r>
            <a:endParaRPr>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
                <a:solidFill>
                  <a:schemeClr val="lt1"/>
                </a:solidFill>
                <a:latin typeface="Courier New"/>
                <a:ea typeface="Courier New"/>
                <a:cs typeface="Courier New"/>
                <a:sym typeface="Courier New"/>
              </a:rPr>
              <a:t>    </a:t>
            </a:r>
            <a:r>
              <a:rPr lang="en" sz="1200">
                <a:solidFill>
                  <a:schemeClr val="lt2"/>
                </a:solidFill>
                <a:latin typeface="Courier New"/>
                <a:ea typeface="Courier New"/>
                <a:cs typeface="Courier New"/>
                <a:sym typeface="Courier New"/>
              </a:rPr>
              <a:t>Ad banners</a:t>
            </a:r>
            <a:endParaRPr sz="1200">
              <a:solidFill>
                <a:schemeClr val="lt2"/>
              </a:solidFill>
              <a:latin typeface="Courier New"/>
              <a:ea typeface="Courier New"/>
              <a:cs typeface="Courier New"/>
              <a:sym typeface="Courier New"/>
            </a:endParaRPr>
          </a:p>
          <a:p>
            <a:pPr marL="0" lvl="0" indent="0" algn="l" rtl="0">
              <a:spcBef>
                <a:spcPts val="0"/>
              </a:spcBef>
              <a:spcAft>
                <a:spcPts val="0"/>
              </a:spcAft>
              <a:buNone/>
            </a:pPr>
            <a:r>
              <a:rPr lang="en" sz="1200">
                <a:solidFill>
                  <a:schemeClr val="lt2"/>
                </a:solidFill>
                <a:latin typeface="Courier New"/>
                <a:ea typeface="Courier New"/>
                <a:cs typeface="Courier New"/>
                <a:sym typeface="Courier New"/>
              </a:rPr>
              <a:t>	Customer “Next Best Action”</a:t>
            </a:r>
            <a:endParaRPr sz="1200">
              <a:solidFill>
                <a:schemeClr val="lt2"/>
              </a:solidFill>
              <a:latin typeface="Courier New"/>
              <a:ea typeface="Courier New"/>
              <a:cs typeface="Courier New"/>
              <a:sym typeface="Courier New"/>
            </a:endParaRPr>
          </a:p>
        </p:txBody>
      </p:sp>
      <p:cxnSp>
        <p:nvCxnSpPr>
          <p:cNvPr id="7" name="Google Shape;884;p120">
            <a:extLst>
              <a:ext uri="{FF2B5EF4-FFF2-40B4-BE49-F238E27FC236}">
                <a16:creationId xmlns:a16="http://schemas.microsoft.com/office/drawing/2014/main" id="{4095E8A3-F82C-31F4-98CE-767DFAE9FF46}"/>
              </a:ext>
            </a:extLst>
          </p:cNvPr>
          <p:cNvCxnSpPr/>
          <p:nvPr/>
        </p:nvCxnSpPr>
        <p:spPr>
          <a:xfrm>
            <a:off x="6079225" y="16297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885;p120">
            <a:extLst>
              <a:ext uri="{FF2B5EF4-FFF2-40B4-BE49-F238E27FC236}">
                <a16:creationId xmlns:a16="http://schemas.microsoft.com/office/drawing/2014/main" id="{02ECDD05-B32C-FB66-7855-BDED4F754AD3}"/>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7825" y="1566213"/>
            <a:ext cx="3540862" cy="2360575"/>
          </a:xfrm>
          <a:prstGeom prst="rect">
            <a:avLst/>
          </a:prstGeom>
          <a:noFill/>
          <a:ln>
            <a:noFill/>
          </a:ln>
        </p:spPr>
      </p:pic>
    </p:spTree>
    <p:extLst>
      <p:ext uri="{BB962C8B-B14F-4D97-AF65-F5344CB8AC3E}">
        <p14:creationId xmlns:p14="http://schemas.microsoft.com/office/powerpoint/2010/main" val="61992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5"/>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Delivering value with AI takes five steps.</a:t>
            </a:r>
            <a:endParaRPr/>
          </a:p>
        </p:txBody>
      </p:sp>
      <p:sp>
        <p:nvSpPr>
          <p:cNvPr id="1451" name="Google Shape;1451;p195"/>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195"/>
          <p:cNvGrpSpPr/>
          <p:nvPr/>
        </p:nvGrpSpPr>
        <p:grpSpPr>
          <a:xfrm>
            <a:off x="7409688" y="1250358"/>
            <a:ext cx="1383000" cy="1240658"/>
            <a:chOff x="7409688" y="1936158"/>
            <a:chExt cx="1383000" cy="1240658"/>
          </a:xfrm>
        </p:grpSpPr>
        <p:pic>
          <p:nvPicPr>
            <p:cNvPr id="1453" name="Google Shape;1453;p195"/>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54" name="Google Shape;1454;p195"/>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55" name="Google Shape;1455;p195"/>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5"/>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195"/>
          <p:cNvGrpSpPr/>
          <p:nvPr/>
        </p:nvGrpSpPr>
        <p:grpSpPr>
          <a:xfrm>
            <a:off x="3796556" y="1250358"/>
            <a:ext cx="1383000" cy="1232708"/>
            <a:chOff x="3880500" y="1936158"/>
            <a:chExt cx="1383000" cy="1232708"/>
          </a:xfrm>
        </p:grpSpPr>
        <p:pic>
          <p:nvPicPr>
            <p:cNvPr id="1458" name="Google Shape;1458;p195"/>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59" name="Google Shape;1459;p195"/>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60" name="Google Shape;1460;p195"/>
          <p:cNvGrpSpPr/>
          <p:nvPr/>
        </p:nvGrpSpPr>
        <p:grpSpPr>
          <a:xfrm>
            <a:off x="183425" y="1250358"/>
            <a:ext cx="1383000" cy="1187058"/>
            <a:chOff x="183425" y="1936158"/>
            <a:chExt cx="1383000" cy="1187058"/>
          </a:xfrm>
        </p:grpSpPr>
        <p:pic>
          <p:nvPicPr>
            <p:cNvPr id="1461" name="Google Shape;1461;p195"/>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462" name="Google Shape;1462;p195"/>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463" name="Google Shape;1463;p195"/>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195"/>
          <p:cNvGrpSpPr/>
          <p:nvPr/>
        </p:nvGrpSpPr>
        <p:grpSpPr>
          <a:xfrm>
            <a:off x="1989991" y="1250358"/>
            <a:ext cx="1383000" cy="1240658"/>
            <a:chOff x="2027263" y="1936158"/>
            <a:chExt cx="1383000" cy="1240658"/>
          </a:xfrm>
        </p:grpSpPr>
        <p:pic>
          <p:nvPicPr>
            <p:cNvPr id="1465" name="Google Shape;1465;p195"/>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466" name="Google Shape;1466;p195"/>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467" name="Google Shape;1467;p195"/>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195"/>
          <p:cNvGrpSpPr/>
          <p:nvPr/>
        </p:nvGrpSpPr>
        <p:grpSpPr>
          <a:xfrm>
            <a:off x="5603122" y="1250358"/>
            <a:ext cx="1383000" cy="1248609"/>
            <a:chOff x="5407313" y="1936158"/>
            <a:chExt cx="1383000" cy="1248609"/>
          </a:xfrm>
        </p:grpSpPr>
        <p:pic>
          <p:nvPicPr>
            <p:cNvPr id="1469" name="Google Shape;1469;p195"/>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470" name="Google Shape;1470;p195"/>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cxnSp>
        <p:nvCxnSpPr>
          <p:cNvPr id="1471" name="Google Shape;1471;p195"/>
          <p:cNvCxnSpPr/>
          <p:nvPr/>
        </p:nvCxnSpPr>
        <p:spPr>
          <a:xfrm>
            <a:off x="3460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195"/>
          <p:cNvCxnSpPr/>
          <p:nvPr/>
        </p:nvCxnSpPr>
        <p:spPr>
          <a:xfrm>
            <a:off x="215260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195"/>
          <p:cNvCxnSpPr/>
          <p:nvPr/>
        </p:nvCxnSpPr>
        <p:spPr>
          <a:xfrm>
            <a:off x="3959150"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4" name="Google Shape;1474;p195"/>
          <p:cNvCxnSpPr/>
          <p:nvPr/>
        </p:nvCxnSpPr>
        <p:spPr>
          <a:xfrm>
            <a:off x="5765725" y="3488175"/>
            <a:ext cx="1057800" cy="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195"/>
          <p:cNvCxnSpPr/>
          <p:nvPr/>
        </p:nvCxnSpPr>
        <p:spPr>
          <a:xfrm>
            <a:off x="7572288" y="3488175"/>
            <a:ext cx="1057800" cy="0"/>
          </a:xfrm>
          <a:prstGeom prst="straightConnector1">
            <a:avLst/>
          </a:prstGeom>
          <a:noFill/>
          <a:ln w="9525" cap="flat" cmpd="sng">
            <a:solidFill>
              <a:schemeClr val="dk2"/>
            </a:solidFill>
            <a:prstDash val="solid"/>
            <a:round/>
            <a:headEnd type="none" w="med" len="med"/>
            <a:tailEnd type="none" w="med" len="med"/>
          </a:ln>
        </p:spPr>
      </p:cxnSp>
      <p:sp>
        <p:nvSpPr>
          <p:cNvPr id="1476" name="Google Shape;1476;p195"/>
          <p:cNvSpPr txBox="1"/>
          <p:nvPr/>
        </p:nvSpPr>
        <p:spPr>
          <a:xfrm>
            <a:off x="76200" y="3199975"/>
            <a:ext cx="91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Pitfalls</a:t>
            </a:r>
            <a:endParaRPr sz="1000" i="1">
              <a:solidFill>
                <a:srgbClr val="FFFFFF"/>
              </a:solidFill>
              <a:latin typeface="Roboto"/>
              <a:ea typeface="Roboto"/>
              <a:cs typeface="Roboto"/>
              <a:sym typeface="Roboto"/>
            </a:endParaRPr>
          </a:p>
        </p:txBody>
      </p:sp>
      <p:sp>
        <p:nvSpPr>
          <p:cNvPr id="1477" name="Google Shape;1477;p195"/>
          <p:cNvSpPr txBox="1"/>
          <p:nvPr/>
        </p:nvSpPr>
        <p:spPr>
          <a:xfrm>
            <a:off x="1834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“Sprinkle some AI on it.”</a:t>
            </a:r>
            <a:endParaRPr sz="1300">
              <a:solidFill>
                <a:srgbClr val="FFFFFF"/>
              </a:solidFill>
              <a:latin typeface="Roboto"/>
              <a:ea typeface="Roboto"/>
              <a:cs typeface="Roboto"/>
              <a:sym typeface="Roboto"/>
            </a:endParaRPr>
          </a:p>
        </p:txBody>
      </p:sp>
      <p:sp>
        <p:nvSpPr>
          <p:cNvPr id="1478" name="Google Shape;1478;p195"/>
          <p:cNvSpPr txBox="1"/>
          <p:nvPr/>
        </p:nvSpPr>
        <p:spPr>
          <a:xfrm>
            <a:off x="19900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“Where’s the data?”</a:t>
            </a:r>
            <a:endParaRPr sz="1300">
              <a:solidFill>
                <a:srgbClr val="FFFFFF"/>
              </a:solidFill>
              <a:latin typeface="Roboto"/>
              <a:ea typeface="Roboto"/>
              <a:cs typeface="Roboto"/>
              <a:sym typeface="Roboto"/>
            </a:endParaRPr>
          </a:p>
        </p:txBody>
      </p:sp>
      <p:sp>
        <p:nvSpPr>
          <p:cNvPr id="1479" name="Google Shape;1479;p195"/>
          <p:cNvSpPr txBox="1"/>
          <p:nvPr/>
        </p:nvSpPr>
        <p:spPr>
          <a:xfrm>
            <a:off x="3880500"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“How do we do this?”</a:t>
            </a:r>
            <a:endParaRPr sz="1300">
              <a:solidFill>
                <a:srgbClr val="FFFFFF"/>
              </a:solidFill>
              <a:latin typeface="Roboto"/>
              <a:ea typeface="Roboto"/>
              <a:cs typeface="Roboto"/>
              <a:sym typeface="Roboto"/>
            </a:endParaRPr>
          </a:p>
        </p:txBody>
      </p:sp>
      <p:sp>
        <p:nvSpPr>
          <p:cNvPr id="1480" name="Google Shape;1480;p195"/>
          <p:cNvSpPr txBox="1"/>
          <p:nvPr/>
        </p:nvSpPr>
        <p:spPr>
          <a:xfrm>
            <a:off x="5603125" y="3691650"/>
            <a:ext cx="1383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“Throw it over the fence at IT.”</a:t>
            </a:r>
            <a:endParaRPr sz="1300">
              <a:solidFill>
                <a:srgbClr val="FFFFFF"/>
              </a:solidFill>
              <a:latin typeface="Roboto"/>
              <a:ea typeface="Roboto"/>
              <a:cs typeface="Roboto"/>
              <a:sym typeface="Roboto"/>
            </a:endParaRPr>
          </a:p>
        </p:txBody>
      </p:sp>
      <p:sp>
        <p:nvSpPr>
          <p:cNvPr id="1481" name="Google Shape;1481;p195"/>
          <p:cNvSpPr txBox="1"/>
          <p:nvPr/>
        </p:nvSpPr>
        <p:spPr>
          <a:xfrm>
            <a:off x="7409675" y="3691650"/>
            <a:ext cx="1383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“Pop champagne we’re done!”</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0"/>
                                        </p:tgtEl>
                                        <p:attrNameLst>
                                          <p:attrName>style.visibility</p:attrName>
                                        </p:attrNameLst>
                                      </p:cBhvr>
                                      <p:to>
                                        <p:strVal val="visible"/>
                                      </p:to>
                                    </p:set>
                                    <p:animEffect transition="in" filter="fade">
                                      <p:cBhvr>
                                        <p:cTn id="7" dur="1000"/>
                                        <p:tgtEl>
                                          <p:spTgt spid="1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4"/>
                                        </p:tgtEl>
                                        <p:attrNameLst>
                                          <p:attrName>style.visibility</p:attrName>
                                        </p:attrNameLst>
                                      </p:cBhvr>
                                      <p:to>
                                        <p:strVal val="visible"/>
                                      </p:to>
                                    </p:set>
                                    <p:animEffect transition="in" filter="fade">
                                      <p:cBhvr>
                                        <p:cTn id="12" dur="1000"/>
                                        <p:tgtEl>
                                          <p:spTgt spid="14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7"/>
                                        </p:tgtEl>
                                        <p:attrNameLst>
                                          <p:attrName>style.visibility</p:attrName>
                                        </p:attrNameLst>
                                      </p:cBhvr>
                                      <p:to>
                                        <p:strVal val="visible"/>
                                      </p:to>
                                    </p:set>
                                    <p:animEffect transition="in" filter="fade">
                                      <p:cBhvr>
                                        <p:cTn id="17" dur="1000"/>
                                        <p:tgtEl>
                                          <p:spTgt spid="14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8"/>
                                        </p:tgtEl>
                                        <p:attrNameLst>
                                          <p:attrName>style.visibility</p:attrName>
                                        </p:attrNameLst>
                                      </p:cBhvr>
                                      <p:to>
                                        <p:strVal val="visible"/>
                                      </p:to>
                                    </p:set>
                                    <p:animEffect transition="in" filter="fade">
                                      <p:cBhvr>
                                        <p:cTn id="22" dur="1000"/>
                                        <p:tgtEl>
                                          <p:spTgt spid="1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2"/>
                                        </p:tgtEl>
                                        <p:attrNameLst>
                                          <p:attrName>style.visibility</p:attrName>
                                        </p:attrNameLst>
                                      </p:cBhvr>
                                      <p:to>
                                        <p:strVal val="visible"/>
                                      </p:to>
                                    </p:set>
                                    <p:animEffect transition="in" filter="fade">
                                      <p:cBhvr>
                                        <p:cTn id="27" dur="1000"/>
                                        <p:tgtEl>
                                          <p:spTgt spid="14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1"/>
                                        </p:tgtEl>
                                        <p:attrNameLst>
                                          <p:attrName>style.visibility</p:attrName>
                                        </p:attrNameLst>
                                      </p:cBhvr>
                                      <p:to>
                                        <p:strVal val="visible"/>
                                      </p:to>
                                    </p:set>
                                    <p:animEffect transition="in" filter="fade">
                                      <p:cBhvr>
                                        <p:cTn id="32" dur="1000"/>
                                        <p:tgtEl>
                                          <p:spTgt spid="1471"/>
                                        </p:tgtEl>
                                      </p:cBhvr>
                                    </p:animEffect>
                                  </p:childTnLst>
                                </p:cTn>
                              </p:par>
                              <p:par>
                                <p:cTn id="33" presetID="10" presetClass="entr" presetSubtype="0"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Effect transition="in" filter="fade">
                                      <p:cBhvr>
                                        <p:cTn id="35" dur="1000"/>
                                        <p:tgtEl>
                                          <p:spTgt spid="1476"/>
                                        </p:tgtEl>
                                      </p:cBhvr>
                                    </p:animEffect>
                                  </p:childTnLst>
                                </p:cTn>
                              </p:par>
                              <p:par>
                                <p:cTn id="36" presetID="10" presetClass="entr" presetSubtype="0" fill="hold" nodeType="withEffect">
                                  <p:stCondLst>
                                    <p:cond delay="0"/>
                                  </p:stCondLst>
                                  <p:childTnLst>
                                    <p:set>
                                      <p:cBhvr>
                                        <p:cTn id="37" dur="1" fill="hold">
                                          <p:stCondLst>
                                            <p:cond delay="0"/>
                                          </p:stCondLst>
                                        </p:cTn>
                                        <p:tgtEl>
                                          <p:spTgt spid="1477"/>
                                        </p:tgtEl>
                                        <p:attrNameLst>
                                          <p:attrName>style.visibility</p:attrName>
                                        </p:attrNameLst>
                                      </p:cBhvr>
                                      <p:to>
                                        <p:strVal val="visible"/>
                                      </p:to>
                                    </p:set>
                                    <p:animEffect transition="in" filter="fade">
                                      <p:cBhvr>
                                        <p:cTn id="38" dur="1000"/>
                                        <p:tgtEl>
                                          <p:spTgt spid="147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2"/>
                                        </p:tgtEl>
                                        <p:attrNameLst>
                                          <p:attrName>style.visibility</p:attrName>
                                        </p:attrNameLst>
                                      </p:cBhvr>
                                      <p:to>
                                        <p:strVal val="visible"/>
                                      </p:to>
                                    </p:set>
                                    <p:animEffect transition="in" filter="fade">
                                      <p:cBhvr>
                                        <p:cTn id="43" dur="1000"/>
                                        <p:tgtEl>
                                          <p:spTgt spid="1472"/>
                                        </p:tgtEl>
                                      </p:cBhvr>
                                    </p:animEffect>
                                  </p:childTnLst>
                                </p:cTn>
                              </p:par>
                              <p:par>
                                <p:cTn id="44" presetID="10" presetClass="entr" presetSubtype="0" fill="hold" nodeType="withEffect">
                                  <p:stCondLst>
                                    <p:cond delay="0"/>
                                  </p:stCondLst>
                                  <p:childTnLst>
                                    <p:set>
                                      <p:cBhvr>
                                        <p:cTn id="45" dur="1" fill="hold">
                                          <p:stCondLst>
                                            <p:cond delay="0"/>
                                          </p:stCondLst>
                                        </p:cTn>
                                        <p:tgtEl>
                                          <p:spTgt spid="1478"/>
                                        </p:tgtEl>
                                        <p:attrNameLst>
                                          <p:attrName>style.visibility</p:attrName>
                                        </p:attrNameLst>
                                      </p:cBhvr>
                                      <p:to>
                                        <p:strVal val="visible"/>
                                      </p:to>
                                    </p:set>
                                    <p:animEffect transition="in" filter="fade">
                                      <p:cBhvr>
                                        <p:cTn id="46" dur="1000"/>
                                        <p:tgtEl>
                                          <p:spTgt spid="14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73"/>
                                        </p:tgtEl>
                                        <p:attrNameLst>
                                          <p:attrName>style.visibility</p:attrName>
                                        </p:attrNameLst>
                                      </p:cBhvr>
                                      <p:to>
                                        <p:strVal val="visible"/>
                                      </p:to>
                                    </p:set>
                                    <p:animEffect transition="in" filter="fade">
                                      <p:cBhvr>
                                        <p:cTn id="51" dur="1000"/>
                                        <p:tgtEl>
                                          <p:spTgt spid="1473"/>
                                        </p:tgtEl>
                                      </p:cBhvr>
                                    </p:animEffect>
                                  </p:childTnLst>
                                </p:cTn>
                              </p:par>
                              <p:par>
                                <p:cTn id="52" presetID="10" presetClass="entr" presetSubtype="0" fill="hold" nodeType="withEffect">
                                  <p:stCondLst>
                                    <p:cond delay="0"/>
                                  </p:stCondLst>
                                  <p:childTnLst>
                                    <p:set>
                                      <p:cBhvr>
                                        <p:cTn id="53" dur="1" fill="hold">
                                          <p:stCondLst>
                                            <p:cond delay="0"/>
                                          </p:stCondLst>
                                        </p:cTn>
                                        <p:tgtEl>
                                          <p:spTgt spid="1479"/>
                                        </p:tgtEl>
                                        <p:attrNameLst>
                                          <p:attrName>style.visibility</p:attrName>
                                        </p:attrNameLst>
                                      </p:cBhvr>
                                      <p:to>
                                        <p:strVal val="visible"/>
                                      </p:to>
                                    </p:set>
                                    <p:animEffect transition="in" filter="fade">
                                      <p:cBhvr>
                                        <p:cTn id="54" dur="1000"/>
                                        <p:tgtEl>
                                          <p:spTgt spid="147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80"/>
                                        </p:tgtEl>
                                        <p:attrNameLst>
                                          <p:attrName>style.visibility</p:attrName>
                                        </p:attrNameLst>
                                      </p:cBhvr>
                                      <p:to>
                                        <p:strVal val="visible"/>
                                      </p:to>
                                    </p:set>
                                    <p:animEffect transition="in" filter="fade">
                                      <p:cBhvr>
                                        <p:cTn id="59" dur="1000"/>
                                        <p:tgtEl>
                                          <p:spTgt spid="1480"/>
                                        </p:tgtEl>
                                      </p:cBhvr>
                                    </p:animEffect>
                                  </p:childTnLst>
                                </p:cTn>
                              </p:par>
                              <p:par>
                                <p:cTn id="60" presetID="10" presetClass="entr" presetSubtype="0" fill="hold" nodeType="withEffect">
                                  <p:stCondLst>
                                    <p:cond delay="0"/>
                                  </p:stCondLst>
                                  <p:childTnLst>
                                    <p:set>
                                      <p:cBhvr>
                                        <p:cTn id="61" dur="1" fill="hold">
                                          <p:stCondLst>
                                            <p:cond delay="0"/>
                                          </p:stCondLst>
                                        </p:cTn>
                                        <p:tgtEl>
                                          <p:spTgt spid="1474"/>
                                        </p:tgtEl>
                                        <p:attrNameLst>
                                          <p:attrName>style.visibility</p:attrName>
                                        </p:attrNameLst>
                                      </p:cBhvr>
                                      <p:to>
                                        <p:strVal val="visible"/>
                                      </p:to>
                                    </p:set>
                                    <p:animEffect transition="in" filter="fade">
                                      <p:cBhvr>
                                        <p:cTn id="62" dur="1000"/>
                                        <p:tgtEl>
                                          <p:spTgt spid="14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81"/>
                                        </p:tgtEl>
                                        <p:attrNameLst>
                                          <p:attrName>style.visibility</p:attrName>
                                        </p:attrNameLst>
                                      </p:cBhvr>
                                      <p:to>
                                        <p:strVal val="visible"/>
                                      </p:to>
                                    </p:set>
                                    <p:animEffect transition="in" filter="fade">
                                      <p:cBhvr>
                                        <p:cTn id="67" dur="1000"/>
                                        <p:tgtEl>
                                          <p:spTgt spid="1481"/>
                                        </p:tgtEl>
                                      </p:cBhvr>
                                    </p:animEffect>
                                  </p:childTnLst>
                                </p:cTn>
                              </p:par>
                              <p:par>
                                <p:cTn id="68" presetID="10" presetClass="entr" presetSubtype="0" fill="hold" nodeType="withEffect">
                                  <p:stCondLst>
                                    <p:cond delay="0"/>
                                  </p:stCondLst>
                                  <p:childTnLst>
                                    <p:set>
                                      <p:cBhvr>
                                        <p:cTn id="69" dur="1" fill="hold">
                                          <p:stCondLst>
                                            <p:cond delay="0"/>
                                          </p:stCondLst>
                                        </p:cTn>
                                        <p:tgtEl>
                                          <p:spTgt spid="1475"/>
                                        </p:tgtEl>
                                        <p:attrNameLst>
                                          <p:attrName>style.visibility</p:attrName>
                                        </p:attrNameLst>
                                      </p:cBhvr>
                                      <p:to>
                                        <p:strVal val="visible"/>
                                      </p:to>
                                    </p:set>
                                    <p:animEffect transition="in" filter="fade">
                                      <p:cBhvr>
                                        <p:cTn id="70" dur="1000"/>
                                        <p:tgtEl>
                                          <p:spTgt spid="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4" name="Google Shape;892;p121">
            <a:extLst>
              <a:ext uri="{FF2B5EF4-FFF2-40B4-BE49-F238E27FC236}">
                <a16:creationId xmlns:a16="http://schemas.microsoft.com/office/drawing/2014/main" id="{3668005C-A2A3-08A9-6A29-97398629E0D0}"/>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a:solidFill>
                  <a:schemeClr val="accent1"/>
                </a:solidFill>
                <a:latin typeface="Titillium Web ExtraLight"/>
                <a:ea typeface="Titillium Web ExtraLight"/>
                <a:cs typeface="Titillium Web ExtraLight"/>
                <a:sym typeface="Titillium Web ExtraLight"/>
              </a:rPr>
              <a:t>So, what’s next [near term]?</a:t>
            </a:r>
          </a:p>
        </p:txBody>
      </p:sp>
    </p:spTree>
    <p:extLst>
      <p:ext uri="{BB962C8B-B14F-4D97-AF65-F5344CB8AC3E}">
        <p14:creationId xmlns:p14="http://schemas.microsoft.com/office/powerpoint/2010/main" val="154778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897;p122">
            <a:extLst>
              <a:ext uri="{FF2B5EF4-FFF2-40B4-BE49-F238E27FC236}">
                <a16:creationId xmlns:a16="http://schemas.microsoft.com/office/drawing/2014/main" id="{85E8BFB0-DC22-8F6C-E6B5-01444032BEE5}"/>
              </a:ext>
            </a:extLst>
          </p:cNvPr>
          <p:cNvSpPr txBox="1"/>
          <p:nvPr/>
        </p:nvSpPr>
        <p:spPr>
          <a:xfrm>
            <a:off x="2885600" y="969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Grammarly</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adjust grammar based on channel (email vs tweet), context (friend vs business) &amp; an individual’s “writing voice” </a:t>
            </a:r>
            <a:endParaRPr sz="1200">
              <a:solidFill>
                <a:schemeClr val="lt1"/>
              </a:solidFill>
            </a:endParaRPr>
          </a:p>
        </p:txBody>
      </p:sp>
      <p:sp>
        <p:nvSpPr>
          <p:cNvPr id="4" name="Google Shape;898;p122">
            <a:extLst>
              <a:ext uri="{FF2B5EF4-FFF2-40B4-BE49-F238E27FC236}">
                <a16:creationId xmlns:a16="http://schemas.microsoft.com/office/drawing/2014/main" id="{8312FDC0-7C50-B1BA-1A5C-C79F5C71B20F}"/>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Hyper-contextualized &amp; personalized</a:t>
            </a:r>
          </a:p>
        </p:txBody>
      </p:sp>
      <p:sp>
        <p:nvSpPr>
          <p:cNvPr id="5" name="Google Shape;899;p122">
            <a:extLst>
              <a:ext uri="{FF2B5EF4-FFF2-40B4-BE49-F238E27FC236}">
                <a16:creationId xmlns:a16="http://schemas.microsoft.com/office/drawing/2014/main" id="{D6728A4E-849B-4DB9-EEA5-22D295901A65}"/>
              </a:ext>
            </a:extLst>
          </p:cNvPr>
          <p:cNvSpPr/>
          <p:nvPr/>
        </p:nvSpPr>
        <p:spPr>
          <a:xfrm rot="5400000">
            <a:off x="1207700" y="937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900;p122">
            <a:extLst>
              <a:ext uri="{FF2B5EF4-FFF2-40B4-BE49-F238E27FC236}">
                <a16:creationId xmlns:a16="http://schemas.microsoft.com/office/drawing/2014/main" id="{37BBEBF8-F60E-83EC-C4C9-1434DD10BCB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0600" y="2367762"/>
            <a:ext cx="1070450" cy="1066426"/>
          </a:xfrm>
          <a:prstGeom prst="rect">
            <a:avLst/>
          </a:prstGeom>
          <a:noFill/>
          <a:ln>
            <a:noFill/>
          </a:ln>
        </p:spPr>
      </p:pic>
      <p:sp>
        <p:nvSpPr>
          <p:cNvPr id="7" name="Google Shape;901;p122">
            <a:extLst>
              <a:ext uri="{FF2B5EF4-FFF2-40B4-BE49-F238E27FC236}">
                <a16:creationId xmlns:a16="http://schemas.microsoft.com/office/drawing/2014/main" id="{17D68ECA-929F-C7E2-C3DB-AA42D72F6D85}"/>
              </a:ext>
            </a:extLst>
          </p:cNvPr>
          <p:cNvSpPr txBox="1"/>
          <p:nvPr/>
        </p:nvSpPr>
        <p:spPr>
          <a:xfrm>
            <a:off x="2885600" y="233142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Tesla &amp; other advanced driving systems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actual full autonomy, and/or adjust controls based on driver monitoring i.e. increased front collision warning sensitivity based on sleepy driver eye movements</a:t>
            </a:r>
            <a:endParaRPr sz="1200">
              <a:solidFill>
                <a:schemeClr val="lt1"/>
              </a:solidFill>
            </a:endParaRPr>
          </a:p>
        </p:txBody>
      </p:sp>
      <p:sp>
        <p:nvSpPr>
          <p:cNvPr id="8" name="Google Shape;902;p122">
            <a:extLst>
              <a:ext uri="{FF2B5EF4-FFF2-40B4-BE49-F238E27FC236}">
                <a16:creationId xmlns:a16="http://schemas.microsoft.com/office/drawing/2014/main" id="{31E8E1EC-58FB-73C5-9F1D-44EED3B88C01}"/>
              </a:ext>
            </a:extLst>
          </p:cNvPr>
          <p:cNvSpPr txBox="1"/>
          <p:nvPr/>
        </p:nvSpPr>
        <p:spPr>
          <a:xfrm>
            <a:off x="258100" y="4502650"/>
            <a:ext cx="210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u="sng">
                <a:solidFill>
                  <a:schemeClr val="hlink"/>
                </a:solidFill>
                <a:latin typeface="Titillium Web"/>
                <a:ea typeface="Titillium Web"/>
                <a:cs typeface="Titillium Web"/>
                <a:sym typeface="Titillium Web"/>
                <a:hlinkClick r:id="rId4"/>
              </a:rPr>
              <a:t>https://www.nerdwallet.com/best/investing/robo-advisors</a:t>
            </a:r>
            <a:endParaRPr sz="600">
              <a:latin typeface="Titillium Web"/>
              <a:ea typeface="Titillium Web"/>
              <a:cs typeface="Titillium Web"/>
              <a:sym typeface="Titillium Web"/>
            </a:endParaRPr>
          </a:p>
        </p:txBody>
      </p:sp>
      <p:pic>
        <p:nvPicPr>
          <p:cNvPr id="9" name="Google Shape;903;p122">
            <a:extLst>
              <a:ext uri="{FF2B5EF4-FFF2-40B4-BE49-F238E27FC236}">
                <a16:creationId xmlns:a16="http://schemas.microsoft.com/office/drawing/2014/main" id="{B963EE22-2A68-71D1-74A0-41E4B838E106}"/>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9550" y="3821607"/>
            <a:ext cx="1412549" cy="479835"/>
          </a:xfrm>
          <a:prstGeom prst="rect">
            <a:avLst/>
          </a:prstGeom>
          <a:noFill/>
          <a:ln>
            <a:noFill/>
          </a:ln>
        </p:spPr>
      </p:pic>
      <p:sp>
        <p:nvSpPr>
          <p:cNvPr id="10" name="Google Shape;904;p122">
            <a:extLst>
              <a:ext uri="{FF2B5EF4-FFF2-40B4-BE49-F238E27FC236}">
                <a16:creationId xmlns:a16="http://schemas.microsoft.com/office/drawing/2014/main" id="{72948374-0C6A-E683-E2F4-3D34B08E34E5}"/>
              </a:ext>
            </a:extLst>
          </p:cNvPr>
          <p:cNvSpPr txBox="1"/>
          <p:nvPr/>
        </p:nvSpPr>
        <p:spPr>
          <a:xfrm>
            <a:off x="473325" y="4101100"/>
            <a:ext cx="1365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Automated Investing</a:t>
            </a:r>
            <a:endParaRPr sz="700">
              <a:solidFill>
                <a:schemeClr val="lt1"/>
              </a:solidFill>
              <a:latin typeface="Titillium Web"/>
              <a:ea typeface="Titillium Web"/>
              <a:cs typeface="Titillium Web"/>
              <a:sym typeface="Titillium Web"/>
            </a:endParaRPr>
          </a:p>
        </p:txBody>
      </p:sp>
      <p:sp>
        <p:nvSpPr>
          <p:cNvPr id="11" name="Google Shape;905;p122">
            <a:extLst>
              <a:ext uri="{FF2B5EF4-FFF2-40B4-BE49-F238E27FC236}">
                <a16:creationId xmlns:a16="http://schemas.microsoft.com/office/drawing/2014/main" id="{3CA8CAA8-5728-73D9-2807-0E895690EA19}"/>
              </a:ext>
            </a:extLst>
          </p:cNvPr>
          <p:cNvSpPr/>
          <p:nvPr/>
        </p:nvSpPr>
        <p:spPr>
          <a:xfrm rot="5400000">
            <a:off x="1207700" y="229932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7;p122">
            <a:extLst>
              <a:ext uri="{FF2B5EF4-FFF2-40B4-BE49-F238E27FC236}">
                <a16:creationId xmlns:a16="http://schemas.microsoft.com/office/drawing/2014/main" id="{FA926363-DD72-E0FA-CEF3-EBE4DA3C8654}"/>
              </a:ext>
            </a:extLst>
          </p:cNvPr>
          <p:cNvSpPr txBox="1"/>
          <p:nvPr/>
        </p:nvSpPr>
        <p:spPr>
          <a:xfrm>
            <a:off x="2885600" y="3491975"/>
            <a:ext cx="6205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AI Robo-Advisors</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V2 - individual risk propensities &amp; investment values integrate seamlessly i.e. have a child, change risk /timelines while balancing macro impacts [covid, recession]</a:t>
            </a:r>
            <a:endParaRPr sz="1200">
              <a:solidFill>
                <a:schemeClr val="lt1"/>
              </a:solidFill>
            </a:endParaRPr>
          </a:p>
        </p:txBody>
      </p:sp>
      <p:pic>
        <p:nvPicPr>
          <p:cNvPr id="13" name="Google Shape;908;p122">
            <a:extLst>
              <a:ext uri="{FF2B5EF4-FFF2-40B4-BE49-F238E27FC236}">
                <a16:creationId xmlns:a16="http://schemas.microsoft.com/office/drawing/2014/main" id="{7900D16D-4914-243C-39D1-F9EB305D9AA3}"/>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20600" y="1003750"/>
            <a:ext cx="1070450" cy="1070450"/>
          </a:xfrm>
          <a:prstGeom prst="rect">
            <a:avLst/>
          </a:prstGeom>
          <a:noFill/>
          <a:ln>
            <a:noFill/>
          </a:ln>
        </p:spPr>
      </p:pic>
      <p:sp>
        <p:nvSpPr>
          <p:cNvPr id="14" name="Google Shape;906;p122">
            <a:extLst>
              <a:ext uri="{FF2B5EF4-FFF2-40B4-BE49-F238E27FC236}">
                <a16:creationId xmlns:a16="http://schemas.microsoft.com/office/drawing/2014/main" id="{9CB20BBA-C4A2-FCD5-B0A5-9825951F1006}"/>
              </a:ext>
            </a:extLst>
          </p:cNvPr>
          <p:cNvSpPr/>
          <p:nvPr/>
        </p:nvSpPr>
        <p:spPr>
          <a:xfrm rot="5400000">
            <a:off x="1207700" y="3459875"/>
            <a:ext cx="1847700" cy="1203300"/>
          </a:xfrm>
          <a:prstGeom prst="triangle">
            <a:avLst>
              <a:gd name="adj" fmla="val 50000"/>
            </a:avLst>
          </a:prstGeom>
          <a:gradFill>
            <a:gsLst>
              <a:gs pos="0">
                <a:srgbClr val="FFFFFF">
                  <a:alpha val="0"/>
                </a:srgbClr>
              </a:gs>
              <a:gs pos="45000">
                <a:srgbClr val="FFFFFF">
                  <a:alpha val="0"/>
                </a:srgbClr>
              </a:gs>
              <a:gs pos="100000">
                <a:srgbClr val="2D8FE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3" name="Title 2">
            <a:extLst>
              <a:ext uri="{FF2B5EF4-FFF2-40B4-BE49-F238E27FC236}">
                <a16:creationId xmlns:a16="http://schemas.microsoft.com/office/drawing/2014/main" id="{9291F249-D309-5782-8831-B30DC48B4AB6}"/>
              </a:ext>
            </a:extLst>
          </p:cNvPr>
          <p:cNvSpPr>
            <a:spLocks noGrp="1"/>
          </p:cNvSpPr>
          <p:nvPr>
            <p:ph type="title"/>
          </p:nvPr>
        </p:nvSpPr>
        <p:spPr/>
        <p:txBody>
          <a:bodyPr/>
          <a:lstStyle/>
          <a:p>
            <a:endParaRPr lang="en-US"/>
          </a:p>
        </p:txBody>
      </p:sp>
      <p:sp>
        <p:nvSpPr>
          <p:cNvPr id="2" name="Google Shape;915;p123">
            <a:extLst>
              <a:ext uri="{FF2B5EF4-FFF2-40B4-BE49-F238E27FC236}">
                <a16:creationId xmlns:a16="http://schemas.microsoft.com/office/drawing/2014/main" id="{76C4B994-4B8B-0525-8830-51549247B201}"/>
              </a:ext>
            </a:extLst>
          </p:cNvPr>
          <p:cNvSpPr txBox="1">
            <a:spLocks/>
          </p:cNvSpPr>
          <p:nvPr/>
        </p:nvSpPr>
        <p:spPr>
          <a:xfrm>
            <a:off x="226950" y="2274600"/>
            <a:ext cx="8690100" cy="1203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900" dirty="0">
                <a:solidFill>
                  <a:schemeClr val="accent1"/>
                </a:solidFill>
                <a:latin typeface="Titillium Web ExtraLight"/>
                <a:ea typeface="Titillium Web ExtraLight"/>
                <a:cs typeface="Titillium Web ExtraLight"/>
                <a:sym typeface="Titillium Web ExtraLight"/>
              </a:rPr>
              <a:t>5 days ago, </a:t>
            </a:r>
            <a:r>
              <a:rPr lang="en-US" sz="2900" dirty="0" err="1">
                <a:solidFill>
                  <a:schemeClr val="accent1"/>
                </a:solidFill>
                <a:latin typeface="Titillium Web ExtraLight"/>
                <a:ea typeface="Titillium Web ExtraLight"/>
                <a:cs typeface="Titillium Web ExtraLight"/>
                <a:sym typeface="Titillium Web ExtraLight"/>
              </a:rPr>
              <a:t>OpenAI</a:t>
            </a:r>
            <a:r>
              <a:rPr lang="en-US" sz="2900" dirty="0">
                <a:solidFill>
                  <a:schemeClr val="accent1"/>
                </a:solidFill>
                <a:latin typeface="Titillium Web ExtraLight"/>
                <a:ea typeface="Titillium Web ExtraLight"/>
                <a:cs typeface="Titillium Web ExtraLight"/>
                <a:sym typeface="Titillium Web ExtraLight"/>
              </a:rPr>
              <a:t> released </a:t>
            </a:r>
            <a:r>
              <a:rPr lang="en-US" sz="2900" dirty="0" err="1">
                <a:solidFill>
                  <a:schemeClr val="accent1"/>
                </a:solidFill>
                <a:latin typeface="Titillium Web ExtraLight"/>
                <a:ea typeface="Titillium Web ExtraLight"/>
                <a:cs typeface="Titillium Web ExtraLight"/>
                <a:sym typeface="Titillium Web ExtraLight"/>
              </a:rPr>
              <a:t>chatGPT</a:t>
            </a:r>
            <a:r>
              <a:rPr lang="en-US" sz="2900" dirty="0">
                <a:solidFill>
                  <a:schemeClr val="accent1"/>
                </a:solidFill>
                <a:latin typeface="Titillium Web ExtraLight"/>
                <a:ea typeface="Titillium Web ExtraLight"/>
                <a:cs typeface="Titillium Web ExtraLight"/>
                <a:sym typeface="Titillium Web ExtraLight"/>
              </a:rPr>
              <a:t> &amp; the community is going nuts.</a:t>
            </a:r>
            <a:endParaRPr lang="en-US" sz="1400" dirty="0">
              <a:solidFill>
                <a:schemeClr val="accent2"/>
              </a:solidFill>
            </a:endParaRPr>
          </a:p>
          <a:p>
            <a:endParaRPr lang="en-US" sz="2900" dirty="0">
              <a:solidFill>
                <a:schemeClr val="accent2"/>
              </a:solidFill>
              <a:latin typeface="Titillium Web ExtraLight"/>
              <a:ea typeface="Titillium Web ExtraLight"/>
              <a:cs typeface="Titillium Web ExtraLight"/>
              <a:sym typeface="Titillium Web ExtraLight"/>
            </a:endParaRPr>
          </a:p>
        </p:txBody>
      </p:sp>
    </p:spTree>
    <p:extLst>
      <p:ext uri="{BB962C8B-B14F-4D97-AF65-F5344CB8AC3E}">
        <p14:creationId xmlns:p14="http://schemas.microsoft.com/office/powerpoint/2010/main" val="539040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0;p124">
            <a:extLst>
              <a:ext uri="{FF2B5EF4-FFF2-40B4-BE49-F238E27FC236}">
                <a16:creationId xmlns:a16="http://schemas.microsoft.com/office/drawing/2014/main" id="{59BACDD9-4BAC-7938-872D-07CA270574DE}"/>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9325" y="1220375"/>
            <a:ext cx="2641350" cy="1227350"/>
          </a:xfrm>
          <a:prstGeom prst="rect">
            <a:avLst/>
          </a:prstGeom>
          <a:noFill/>
          <a:ln>
            <a:noFill/>
          </a:ln>
        </p:spPr>
      </p:pic>
      <p:pic>
        <p:nvPicPr>
          <p:cNvPr id="4" name="Google Shape;921;p124">
            <a:extLst>
              <a:ext uri="{FF2B5EF4-FFF2-40B4-BE49-F238E27FC236}">
                <a16:creationId xmlns:a16="http://schemas.microsoft.com/office/drawing/2014/main" id="{99CA1E37-03FA-0C23-F926-754B53103C9B}"/>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73075" y="963600"/>
            <a:ext cx="6018524" cy="3727708"/>
          </a:xfrm>
          <a:prstGeom prst="rect">
            <a:avLst/>
          </a:prstGeom>
          <a:noFill/>
          <a:ln>
            <a:noFill/>
          </a:ln>
        </p:spPr>
      </p:pic>
      <p:sp>
        <p:nvSpPr>
          <p:cNvPr id="5" name="Google Shape;922;p124">
            <a:extLst>
              <a:ext uri="{FF2B5EF4-FFF2-40B4-BE49-F238E27FC236}">
                <a16:creationId xmlns:a16="http://schemas.microsoft.com/office/drawing/2014/main" id="{2D31ED9D-5D9B-53EF-9217-EC9D6BBA432B}"/>
              </a:ext>
            </a:extLst>
          </p:cNvPr>
          <p:cNvSpPr txBox="1">
            <a:spLocks/>
          </p:cNvSpPr>
          <p:nvPr/>
        </p:nvSpPr>
        <p:spPr>
          <a:xfrm>
            <a:off x="397825" y="320040"/>
            <a:ext cx="7886700" cy="400200"/>
          </a:xfrm>
          <a:prstGeom prst="rect">
            <a:avLst/>
          </a:prstGeom>
          <a:noFill/>
          <a:ln>
            <a:noFill/>
          </a:ln>
        </p:spPr>
        <p:txBody>
          <a:bodyPr spcFirstLastPara="1" wrap="square" lIns="68575" tIns="34275" rIns="68575" bIns="3427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600">
                <a:solidFill>
                  <a:schemeClr val="lt1"/>
                </a:solidFill>
                <a:latin typeface="Titillium Web ExtraLight"/>
                <a:ea typeface="Titillium Web ExtraLight"/>
                <a:cs typeface="Titillium Web ExtraLight"/>
                <a:sym typeface="Titillium Web ExtraLight"/>
              </a:rPr>
              <a:t>Augmented Design with 2 Models</a:t>
            </a:r>
          </a:p>
        </p:txBody>
      </p:sp>
    </p:spTree>
    <p:extLst>
      <p:ext uri="{BB962C8B-B14F-4D97-AF65-F5344CB8AC3E}">
        <p14:creationId xmlns:p14="http://schemas.microsoft.com/office/powerpoint/2010/main" val="188225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27;p125">
            <a:extLst>
              <a:ext uri="{FF2B5EF4-FFF2-40B4-BE49-F238E27FC236}">
                <a16:creationId xmlns:a16="http://schemas.microsoft.com/office/drawing/2014/main" id="{44BB9C49-5D23-325C-4341-29D36C2E8031}"/>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4888" y="1897013"/>
            <a:ext cx="2661125" cy="1749680"/>
          </a:xfrm>
          <a:prstGeom prst="rect">
            <a:avLst/>
          </a:prstGeom>
          <a:noFill/>
          <a:ln>
            <a:noFill/>
          </a:ln>
        </p:spPr>
      </p:pic>
      <p:pic>
        <p:nvPicPr>
          <p:cNvPr id="4" name="Google Shape;928;p125">
            <a:extLst>
              <a:ext uri="{FF2B5EF4-FFF2-40B4-BE49-F238E27FC236}">
                <a16:creationId xmlns:a16="http://schemas.microsoft.com/office/drawing/2014/main" id="{46222B42-76D1-07A8-B21B-10170052BA8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41438" y="1897013"/>
            <a:ext cx="2661125" cy="1749680"/>
          </a:xfrm>
          <a:prstGeom prst="rect">
            <a:avLst/>
          </a:prstGeom>
          <a:noFill/>
          <a:ln>
            <a:noFill/>
          </a:ln>
        </p:spPr>
      </p:pic>
      <p:pic>
        <p:nvPicPr>
          <p:cNvPr id="5" name="Google Shape;929;p125">
            <a:extLst>
              <a:ext uri="{FF2B5EF4-FFF2-40B4-BE49-F238E27FC236}">
                <a16:creationId xmlns:a16="http://schemas.microsoft.com/office/drawing/2014/main" id="{33545572-8BE7-974F-4E88-87BDBB6C0E8B}"/>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07987" y="1897012"/>
            <a:ext cx="2661125" cy="1749675"/>
          </a:xfrm>
          <a:prstGeom prst="rect">
            <a:avLst/>
          </a:prstGeom>
          <a:noFill/>
          <a:ln>
            <a:noFill/>
          </a:ln>
        </p:spPr>
      </p:pic>
      <p:sp>
        <p:nvSpPr>
          <p:cNvPr id="6" name="Google Shape;930;p125">
            <a:extLst>
              <a:ext uri="{FF2B5EF4-FFF2-40B4-BE49-F238E27FC236}">
                <a16:creationId xmlns:a16="http://schemas.microsoft.com/office/drawing/2014/main" id="{C2B7B263-E10B-630E-5A13-BE657FAE993A}"/>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Fairy Tale</a:t>
            </a:r>
            <a:endParaRPr>
              <a:solidFill>
                <a:schemeClr val="dk2"/>
              </a:solidFill>
              <a:latin typeface="Titillium Web"/>
              <a:ea typeface="Titillium Web"/>
              <a:cs typeface="Titillium Web"/>
              <a:sym typeface="Titillium Web"/>
            </a:endParaRPr>
          </a:p>
        </p:txBody>
      </p:sp>
      <p:sp>
        <p:nvSpPr>
          <p:cNvPr id="7" name="Google Shape;931;p125">
            <a:extLst>
              <a:ext uri="{FF2B5EF4-FFF2-40B4-BE49-F238E27FC236}">
                <a16:creationId xmlns:a16="http://schemas.microsoft.com/office/drawing/2014/main" id="{C33B5CE7-6521-1BF1-42E0-EFC148F366F7}"/>
              </a:ext>
            </a:extLst>
          </p:cNvPr>
          <p:cNvSpPr txBox="1"/>
          <p:nvPr/>
        </p:nvSpPr>
        <p:spPr>
          <a:xfrm>
            <a:off x="32414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Enchanted Forest</a:t>
            </a:r>
            <a:endParaRPr>
              <a:solidFill>
                <a:schemeClr val="dk2"/>
              </a:solidFill>
              <a:latin typeface="Titillium Web"/>
              <a:ea typeface="Titillium Web"/>
              <a:cs typeface="Titillium Web"/>
              <a:sym typeface="Titillium Web"/>
            </a:endParaRPr>
          </a:p>
        </p:txBody>
      </p:sp>
      <p:sp>
        <p:nvSpPr>
          <p:cNvPr id="8" name="Google Shape;932;p125">
            <a:extLst>
              <a:ext uri="{FF2B5EF4-FFF2-40B4-BE49-F238E27FC236}">
                <a16:creationId xmlns:a16="http://schemas.microsoft.com/office/drawing/2014/main" id="{01861D93-9DA1-8847-6183-2AA4481D942D}"/>
              </a:ext>
            </a:extLst>
          </p:cNvPr>
          <p:cNvSpPr txBox="1"/>
          <p:nvPr/>
        </p:nvSpPr>
        <p:spPr>
          <a:xfrm>
            <a:off x="6007988"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Futuristic Space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097123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37;p126">
            <a:extLst>
              <a:ext uri="{FF2B5EF4-FFF2-40B4-BE49-F238E27FC236}">
                <a16:creationId xmlns:a16="http://schemas.microsoft.com/office/drawing/2014/main" id="{D71ADC66-2799-9DD8-D310-EE15B408E6D4}"/>
              </a:ext>
            </a:extLst>
          </p:cNvPr>
          <p:cNvSpPr txBox="1">
            <a:spLocks/>
          </p:cNvSpPr>
          <p:nvPr/>
        </p:nvSpPr>
        <p:spPr>
          <a:xfrm>
            <a:off x="176700" y="320050"/>
            <a:ext cx="8874600"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000" dirty="0"/>
              <a:t>Hot take, some in the community is calling this the end of google search </a:t>
            </a:r>
          </a:p>
        </p:txBody>
      </p:sp>
      <p:pic>
        <p:nvPicPr>
          <p:cNvPr id="4" name="Google Shape;938;p126">
            <a:extLst>
              <a:ext uri="{FF2B5EF4-FFF2-40B4-BE49-F238E27FC236}">
                <a16:creationId xmlns:a16="http://schemas.microsoft.com/office/drawing/2014/main" id="{7038EEDA-59BC-E069-135A-158785CADC6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6700" y="2031975"/>
            <a:ext cx="3522176" cy="1767850"/>
          </a:xfrm>
          <a:prstGeom prst="rect">
            <a:avLst/>
          </a:prstGeom>
          <a:noFill/>
          <a:ln>
            <a:noFill/>
          </a:ln>
        </p:spPr>
      </p:pic>
      <p:pic>
        <p:nvPicPr>
          <p:cNvPr id="5" name="Google Shape;939;p126">
            <a:extLst>
              <a:ext uri="{FF2B5EF4-FFF2-40B4-BE49-F238E27FC236}">
                <a16:creationId xmlns:a16="http://schemas.microsoft.com/office/drawing/2014/main" id="{858988F2-8D4F-870F-3F1C-2DDCA970CE7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97201" y="1370150"/>
            <a:ext cx="2540987" cy="2971000"/>
          </a:xfrm>
          <a:prstGeom prst="rect">
            <a:avLst/>
          </a:prstGeom>
          <a:noFill/>
          <a:ln>
            <a:noFill/>
          </a:ln>
        </p:spPr>
      </p:pic>
      <p:sp>
        <p:nvSpPr>
          <p:cNvPr id="6" name="Google Shape;940;p126">
            <a:extLst>
              <a:ext uri="{FF2B5EF4-FFF2-40B4-BE49-F238E27FC236}">
                <a16:creationId xmlns:a16="http://schemas.microsoft.com/office/drawing/2014/main" id="{67009BB2-BB49-4722-8D43-07E4BAF6F369}"/>
              </a:ext>
            </a:extLst>
          </p:cNvPr>
          <p:cNvSpPr txBox="1"/>
          <p:nvPr/>
        </p:nvSpPr>
        <p:spPr>
          <a:xfrm>
            <a:off x="474950" y="1496813"/>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Google Response - Generic</a:t>
            </a:r>
            <a:endParaRPr>
              <a:solidFill>
                <a:schemeClr val="dk2"/>
              </a:solidFill>
              <a:latin typeface="Titillium Web"/>
              <a:ea typeface="Titillium Web"/>
              <a:cs typeface="Titillium Web"/>
              <a:sym typeface="Titillium Web"/>
            </a:endParaRPr>
          </a:p>
        </p:txBody>
      </p:sp>
      <p:sp>
        <p:nvSpPr>
          <p:cNvPr id="7" name="Google Shape;941;p126">
            <a:extLst>
              <a:ext uri="{FF2B5EF4-FFF2-40B4-BE49-F238E27FC236}">
                <a16:creationId xmlns:a16="http://schemas.microsoft.com/office/drawing/2014/main" id="{C0123842-D7DA-C6A8-686B-3B5F1217414A}"/>
              </a:ext>
            </a:extLst>
          </p:cNvPr>
          <p:cNvSpPr txBox="1"/>
          <p:nvPr/>
        </p:nvSpPr>
        <p:spPr>
          <a:xfrm>
            <a:off x="4493700" y="969950"/>
            <a:ext cx="394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Technically Sound Code &amp; Explanation - Specific </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42172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46;p127">
            <a:extLst>
              <a:ext uri="{FF2B5EF4-FFF2-40B4-BE49-F238E27FC236}">
                <a16:creationId xmlns:a16="http://schemas.microsoft.com/office/drawing/2014/main" id="{F05658BD-6874-79CE-49EE-5B041C82BEC4}"/>
              </a:ext>
            </a:extLst>
          </p:cNvPr>
          <p:cNvSpPr txBox="1">
            <a:spLocks/>
          </p:cNvSpPr>
          <p:nvPr/>
        </p:nvSpPr>
        <p:spPr>
          <a:xfrm>
            <a:off x="176700" y="320050"/>
            <a:ext cx="88746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Maybe not for everything, but some shift will likely happen.</a:t>
            </a:r>
          </a:p>
        </p:txBody>
      </p:sp>
      <p:pic>
        <p:nvPicPr>
          <p:cNvPr id="4" name="Google Shape;947;p127">
            <a:extLst>
              <a:ext uri="{FF2B5EF4-FFF2-40B4-BE49-F238E27FC236}">
                <a16:creationId xmlns:a16="http://schemas.microsoft.com/office/drawing/2014/main" id="{9DC5A97D-6159-8D08-34DF-A5FA932C6E7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43850" y="1819500"/>
            <a:ext cx="2740289" cy="2971000"/>
          </a:xfrm>
          <a:prstGeom prst="rect">
            <a:avLst/>
          </a:prstGeom>
          <a:noFill/>
          <a:ln>
            <a:noFill/>
          </a:ln>
        </p:spPr>
      </p:pic>
      <p:sp>
        <p:nvSpPr>
          <p:cNvPr id="5" name="Google Shape;948;p127">
            <a:extLst>
              <a:ext uri="{FF2B5EF4-FFF2-40B4-BE49-F238E27FC236}">
                <a16:creationId xmlns:a16="http://schemas.microsoft.com/office/drawing/2014/main" id="{F4FB08E6-B690-3A1A-05D5-8E870ADE2FF9}"/>
              </a:ext>
            </a:extLst>
          </p:cNvPr>
          <p:cNvSpPr txBox="1"/>
          <p:nvPr/>
        </p:nvSpPr>
        <p:spPr>
          <a:xfrm>
            <a:off x="3241500" y="1419300"/>
            <a:ext cx="27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No ads, good user experience</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56616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53;p128">
            <a:extLst>
              <a:ext uri="{FF2B5EF4-FFF2-40B4-BE49-F238E27FC236}">
                <a16:creationId xmlns:a16="http://schemas.microsoft.com/office/drawing/2014/main" id="{C4F7A2D4-15DF-4E2D-B9EC-A12632CE8C59}"/>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But this how hard is it to fool into unintended behaviors?</a:t>
            </a:r>
          </a:p>
        </p:txBody>
      </p:sp>
      <p:pic>
        <p:nvPicPr>
          <p:cNvPr id="4" name="Google Shape;954;p128">
            <a:extLst>
              <a:ext uri="{FF2B5EF4-FFF2-40B4-BE49-F238E27FC236}">
                <a16:creationId xmlns:a16="http://schemas.microsoft.com/office/drawing/2014/main" id="{04FCB21D-CEA6-F750-7055-91C308A3A73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1916446"/>
            <a:ext cx="4163575" cy="483301"/>
          </a:xfrm>
          <a:prstGeom prst="rect">
            <a:avLst/>
          </a:prstGeom>
          <a:noFill/>
          <a:ln>
            <a:noFill/>
          </a:ln>
        </p:spPr>
      </p:pic>
      <p:pic>
        <p:nvPicPr>
          <p:cNvPr id="5" name="Google Shape;955;p128">
            <a:extLst>
              <a:ext uri="{FF2B5EF4-FFF2-40B4-BE49-F238E27FC236}">
                <a16:creationId xmlns:a16="http://schemas.microsoft.com/office/drawing/2014/main" id="{8B3EA5EC-9379-7BB9-A894-112E416F1CA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075" y="1942552"/>
            <a:ext cx="4163575" cy="1132074"/>
          </a:xfrm>
          <a:prstGeom prst="rect">
            <a:avLst/>
          </a:prstGeom>
          <a:noFill/>
          <a:ln>
            <a:noFill/>
          </a:ln>
        </p:spPr>
      </p:pic>
      <p:sp>
        <p:nvSpPr>
          <p:cNvPr id="6" name="Google Shape;956;p128">
            <a:extLst>
              <a:ext uri="{FF2B5EF4-FFF2-40B4-BE49-F238E27FC236}">
                <a16:creationId xmlns:a16="http://schemas.microsoft.com/office/drawing/2014/main" id="{EF9134AC-0A46-A813-957F-9AC9933A18D0}"/>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57;p128">
            <a:extLst>
              <a:ext uri="{FF2B5EF4-FFF2-40B4-BE49-F238E27FC236}">
                <a16:creationId xmlns:a16="http://schemas.microsoft.com/office/drawing/2014/main" id="{536BAABF-2B57-9C21-B686-A3A0D27EC299}"/>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a:t>
            </a:r>
            <a:endParaRPr>
              <a:solidFill>
                <a:schemeClr val="dk2"/>
              </a:solidFill>
              <a:latin typeface="Titillium Web"/>
              <a:ea typeface="Titillium Web"/>
              <a:cs typeface="Titillium Web"/>
              <a:sym typeface="Titillium Web"/>
            </a:endParaRPr>
          </a:p>
        </p:txBody>
      </p:sp>
      <p:sp>
        <p:nvSpPr>
          <p:cNvPr id="8" name="Google Shape;958;p128">
            <a:extLst>
              <a:ext uri="{FF2B5EF4-FFF2-40B4-BE49-F238E27FC236}">
                <a16:creationId xmlns:a16="http://schemas.microsoft.com/office/drawing/2014/main" id="{9E9F6F5D-361F-C87F-4790-2BD4B4FAE9D0}"/>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Yeah, safeguard worked!</a:t>
            </a:r>
            <a:endParaRPr sz="1100" i="0" u="none" strike="noStrike" cap="none">
              <a:solidFill>
                <a:srgbClr val="FFFFFF"/>
              </a:solidFill>
              <a:latin typeface="Titillium Web"/>
              <a:ea typeface="Titillium Web"/>
              <a:cs typeface="Titillium Web"/>
              <a:sym typeface="Titillium Web"/>
            </a:endParaRPr>
          </a:p>
        </p:txBody>
      </p:sp>
      <p:pic>
        <p:nvPicPr>
          <p:cNvPr id="9" name="Google Shape;959;p128">
            <a:extLst>
              <a:ext uri="{FF2B5EF4-FFF2-40B4-BE49-F238E27FC236}">
                <a16:creationId xmlns:a16="http://schemas.microsoft.com/office/drawing/2014/main" id="{54EDA50F-CF34-4A31-99DA-85E7B7AC34C2}"/>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143251" y="1496813"/>
            <a:ext cx="220309" cy="252000"/>
          </a:xfrm>
          <a:prstGeom prst="rect">
            <a:avLst/>
          </a:prstGeom>
          <a:noFill/>
          <a:ln>
            <a:noFill/>
          </a:ln>
        </p:spPr>
      </p:pic>
    </p:spTree>
    <p:extLst>
      <p:ext uri="{BB962C8B-B14F-4D97-AF65-F5344CB8AC3E}">
        <p14:creationId xmlns:p14="http://schemas.microsoft.com/office/powerpoint/2010/main" val="958613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sp>
        <p:nvSpPr>
          <p:cNvPr id="2" name="Google Shape;964;p129">
            <a:extLst>
              <a:ext uri="{FF2B5EF4-FFF2-40B4-BE49-F238E27FC236}">
                <a16:creationId xmlns:a16="http://schemas.microsoft.com/office/drawing/2014/main" id="{74DAE45A-D05D-1349-194D-178C9268470A}"/>
              </a:ext>
            </a:extLst>
          </p:cNvPr>
          <p:cNvSpPr txBox="1">
            <a:spLocks/>
          </p:cNvSpPr>
          <p:nvPr/>
        </p:nvSpPr>
        <p:spPr>
          <a:xfrm>
            <a:off x="194900" y="320050"/>
            <a:ext cx="8678700" cy="2492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1800" dirty="0"/>
              <a:t>Users are creative so protections, governance &amp; documentation are important.</a:t>
            </a:r>
          </a:p>
        </p:txBody>
      </p:sp>
      <p:pic>
        <p:nvPicPr>
          <p:cNvPr id="4" name="Google Shape;965;p129">
            <a:extLst>
              <a:ext uri="{FF2B5EF4-FFF2-40B4-BE49-F238E27FC236}">
                <a16:creationId xmlns:a16="http://schemas.microsoft.com/office/drawing/2014/main" id="{60EE9479-64E9-576D-C698-2BBDC585A83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550" y="2167049"/>
            <a:ext cx="4163575" cy="579725"/>
          </a:xfrm>
          <a:prstGeom prst="rect">
            <a:avLst/>
          </a:prstGeom>
          <a:noFill/>
          <a:ln>
            <a:noFill/>
          </a:ln>
        </p:spPr>
      </p:pic>
      <p:pic>
        <p:nvPicPr>
          <p:cNvPr id="5" name="Google Shape;966;p129">
            <a:extLst>
              <a:ext uri="{FF2B5EF4-FFF2-40B4-BE49-F238E27FC236}">
                <a16:creationId xmlns:a16="http://schemas.microsoft.com/office/drawing/2014/main" id="{3CFED3D2-56A6-0162-20A4-C7AEA562DF2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10150" y="2015198"/>
            <a:ext cx="4163549" cy="1219674"/>
          </a:xfrm>
          <a:prstGeom prst="rect">
            <a:avLst/>
          </a:prstGeom>
          <a:noFill/>
          <a:ln>
            <a:noFill/>
          </a:ln>
        </p:spPr>
      </p:pic>
      <p:sp>
        <p:nvSpPr>
          <p:cNvPr id="6" name="Google Shape;967;p129">
            <a:extLst>
              <a:ext uri="{FF2B5EF4-FFF2-40B4-BE49-F238E27FC236}">
                <a16:creationId xmlns:a16="http://schemas.microsoft.com/office/drawing/2014/main" id="{0E22E14F-6904-78A5-32FA-1F54190F8B32}"/>
              </a:ext>
            </a:extLst>
          </p:cNvPr>
          <p:cNvSpPr txBox="1"/>
          <p:nvPr/>
        </p:nvSpPr>
        <p:spPr>
          <a:xfrm>
            <a:off x="194900" y="1496825"/>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68;p129">
            <a:extLst>
              <a:ext uri="{FF2B5EF4-FFF2-40B4-BE49-F238E27FC236}">
                <a16:creationId xmlns:a16="http://schemas.microsoft.com/office/drawing/2014/main" id="{717DCF7B-D9CE-6463-F123-F8E6FBA5B720}"/>
              </a:ext>
            </a:extLst>
          </p:cNvPr>
          <p:cNvSpPr txBox="1"/>
          <p:nvPr/>
        </p:nvSpPr>
        <p:spPr>
          <a:xfrm>
            <a:off x="4710075" y="1457100"/>
            <a:ext cx="416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
        <p:nvSpPr>
          <p:cNvPr id="8" name="Google Shape;969;p129">
            <a:extLst>
              <a:ext uri="{FF2B5EF4-FFF2-40B4-BE49-F238E27FC236}">
                <a16:creationId xmlns:a16="http://schemas.microsoft.com/office/drawing/2014/main" id="{1412B45B-73D8-B640-CCB0-3711E9B77A2F}"/>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Oops.</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627477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74;p130">
            <a:extLst>
              <a:ext uri="{FF2B5EF4-FFF2-40B4-BE49-F238E27FC236}">
                <a16:creationId xmlns:a16="http://schemas.microsoft.com/office/drawing/2014/main" id="{4D5480CC-BE18-97BE-CC4E-5C02EDA0F487}"/>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575" y="1936988"/>
            <a:ext cx="2941050" cy="1184400"/>
          </a:xfrm>
          <a:prstGeom prst="rect">
            <a:avLst/>
          </a:prstGeom>
          <a:noFill/>
          <a:ln>
            <a:noFill/>
          </a:ln>
        </p:spPr>
      </p:pic>
      <p:sp>
        <p:nvSpPr>
          <p:cNvPr id="4" name="Google Shape;975;p130">
            <a:extLst>
              <a:ext uri="{FF2B5EF4-FFF2-40B4-BE49-F238E27FC236}">
                <a16:creationId xmlns:a16="http://schemas.microsoft.com/office/drawing/2014/main" id="{70C09A3F-FE87-EAF5-973D-7D563734D0DA}"/>
              </a:ext>
            </a:extLst>
          </p:cNvPr>
          <p:cNvSpPr txBox="1"/>
          <p:nvPr/>
        </p:nvSpPr>
        <p:spPr>
          <a:xfrm>
            <a:off x="0" y="0"/>
            <a:ext cx="9051300" cy="585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600">
                <a:solidFill>
                  <a:schemeClr val="lt1"/>
                </a:solidFill>
                <a:latin typeface="Titillium Web ExtraLight"/>
                <a:ea typeface="Titillium Web ExtraLight"/>
                <a:cs typeface="Titillium Web ExtraLight"/>
                <a:sym typeface="Titillium Web ExtraLight"/>
              </a:rPr>
              <a:t>Turns out tricking it is easy.</a:t>
            </a:r>
            <a:endParaRPr/>
          </a:p>
        </p:txBody>
      </p:sp>
      <p:pic>
        <p:nvPicPr>
          <p:cNvPr id="5" name="Google Shape;976;p130">
            <a:extLst>
              <a:ext uri="{FF2B5EF4-FFF2-40B4-BE49-F238E27FC236}">
                <a16:creationId xmlns:a16="http://schemas.microsoft.com/office/drawing/2014/main" id="{CB9995F6-59D0-AD55-F217-D7084F4883A7}"/>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68925" y="1857300"/>
            <a:ext cx="5134376" cy="1343775"/>
          </a:xfrm>
          <a:prstGeom prst="rect">
            <a:avLst/>
          </a:prstGeom>
          <a:noFill/>
          <a:ln>
            <a:noFill/>
          </a:ln>
        </p:spPr>
      </p:pic>
      <p:sp>
        <p:nvSpPr>
          <p:cNvPr id="6" name="Google Shape;977;p130">
            <a:extLst>
              <a:ext uri="{FF2B5EF4-FFF2-40B4-BE49-F238E27FC236}">
                <a16:creationId xmlns:a16="http://schemas.microsoft.com/office/drawing/2014/main" id="{46AC23DD-3CA8-13B3-3269-92B18FA3CB05}"/>
              </a:ext>
            </a:extLst>
          </p:cNvPr>
          <p:cNvSpPr txBox="1"/>
          <p:nvPr/>
        </p:nvSpPr>
        <p:spPr>
          <a:xfrm>
            <a:off x="194900" y="1496825"/>
            <a:ext cx="29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7" name="Google Shape;978;p130">
            <a:extLst>
              <a:ext uri="{FF2B5EF4-FFF2-40B4-BE49-F238E27FC236}">
                <a16:creationId xmlns:a16="http://schemas.microsoft.com/office/drawing/2014/main" id="{47DE8F58-11F6-124F-4F3E-4F01BA954A2D}"/>
              </a:ext>
            </a:extLst>
          </p:cNvPr>
          <p:cNvSpPr txBox="1"/>
          <p:nvPr/>
        </p:nvSpPr>
        <p:spPr>
          <a:xfrm>
            <a:off x="3868925" y="1457100"/>
            <a:ext cx="51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72309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96"/>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87" name="Google Shape;1487;p196"/>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196"/>
          <p:cNvGrpSpPr/>
          <p:nvPr/>
        </p:nvGrpSpPr>
        <p:grpSpPr>
          <a:xfrm>
            <a:off x="7409688" y="1250358"/>
            <a:ext cx="1383000" cy="1240658"/>
            <a:chOff x="7409688" y="1936158"/>
            <a:chExt cx="1383000" cy="1240658"/>
          </a:xfrm>
        </p:grpSpPr>
        <p:pic>
          <p:nvPicPr>
            <p:cNvPr id="1489" name="Google Shape;1489;p196"/>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490" name="Google Shape;1490;p196"/>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491" name="Google Shape;1491;p196"/>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2" name="Google Shape;1492;p196"/>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96"/>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4" name="Google Shape;1494;p196"/>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5" name="Google Shape;1495;p196"/>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196"/>
          <p:cNvGrpSpPr/>
          <p:nvPr/>
        </p:nvGrpSpPr>
        <p:grpSpPr>
          <a:xfrm>
            <a:off x="3796556" y="1250358"/>
            <a:ext cx="1383000" cy="1232708"/>
            <a:chOff x="3880500" y="1936158"/>
            <a:chExt cx="1383000" cy="1232708"/>
          </a:xfrm>
        </p:grpSpPr>
        <p:pic>
          <p:nvPicPr>
            <p:cNvPr id="1497" name="Google Shape;1497;p196"/>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498" name="Google Shape;1498;p196"/>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499" name="Google Shape;1499;p196"/>
          <p:cNvGrpSpPr/>
          <p:nvPr/>
        </p:nvGrpSpPr>
        <p:grpSpPr>
          <a:xfrm>
            <a:off x="183425" y="1250358"/>
            <a:ext cx="1383000" cy="1187058"/>
            <a:chOff x="183425" y="1936158"/>
            <a:chExt cx="1383000" cy="1187058"/>
          </a:xfrm>
        </p:grpSpPr>
        <p:pic>
          <p:nvPicPr>
            <p:cNvPr id="1500" name="Google Shape;1500;p196"/>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01" name="Google Shape;1501;p196"/>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02" name="Google Shape;1502;p196"/>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03" name="Google Shape;1503;p196"/>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96"/>
          <p:cNvGrpSpPr/>
          <p:nvPr/>
        </p:nvGrpSpPr>
        <p:grpSpPr>
          <a:xfrm>
            <a:off x="1989991" y="1250358"/>
            <a:ext cx="1383000" cy="1240658"/>
            <a:chOff x="2027263" y="1936158"/>
            <a:chExt cx="1383000" cy="1240658"/>
          </a:xfrm>
        </p:grpSpPr>
        <p:pic>
          <p:nvPicPr>
            <p:cNvPr id="1505" name="Google Shape;1505;p196"/>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06" name="Google Shape;1506;p196"/>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07" name="Google Shape;1507;p196"/>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solidFill>
                  <a:schemeClr val="lt1"/>
                </a:solidFill>
              </a:rPr>
              <a:t>There are multiple stakeholders along this journey.</a:t>
            </a:r>
            <a:endParaRPr/>
          </a:p>
        </p:txBody>
      </p:sp>
      <p:grpSp>
        <p:nvGrpSpPr>
          <p:cNvPr id="1509" name="Google Shape;1509;p196"/>
          <p:cNvGrpSpPr/>
          <p:nvPr/>
        </p:nvGrpSpPr>
        <p:grpSpPr>
          <a:xfrm>
            <a:off x="5603122" y="1250358"/>
            <a:ext cx="1383000" cy="1248609"/>
            <a:chOff x="5407313" y="1936158"/>
            <a:chExt cx="1383000" cy="1248609"/>
          </a:xfrm>
        </p:grpSpPr>
        <p:pic>
          <p:nvPicPr>
            <p:cNvPr id="1510" name="Google Shape;1510;p196"/>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11" name="Google Shape;1511;p196"/>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grpSp>
        <p:nvGrpSpPr>
          <p:cNvPr id="1512" name="Google Shape;1512;p196"/>
          <p:cNvGrpSpPr/>
          <p:nvPr/>
        </p:nvGrpSpPr>
        <p:grpSpPr>
          <a:xfrm>
            <a:off x="1105730" y="3263740"/>
            <a:ext cx="516900" cy="492075"/>
            <a:chOff x="709262" y="3263740"/>
            <a:chExt cx="516900" cy="492075"/>
          </a:xfrm>
        </p:grpSpPr>
        <p:pic>
          <p:nvPicPr>
            <p:cNvPr id="1513" name="Google Shape;1513;p196"/>
            <p:cNvPicPr preferRelativeResize="0"/>
            <p:nvPr/>
          </p:nvPicPr>
          <p:blipFill>
            <a:blip r:embed="rId8">
              <a:alphaModFix/>
            </a:blip>
            <a:stretch>
              <a:fillRect/>
            </a:stretch>
          </p:blipFill>
          <p:spPr>
            <a:xfrm>
              <a:off x="783137" y="3263740"/>
              <a:ext cx="369149" cy="350700"/>
            </a:xfrm>
            <a:prstGeom prst="rect">
              <a:avLst/>
            </a:prstGeom>
            <a:noFill/>
            <a:ln>
              <a:noFill/>
            </a:ln>
          </p:spPr>
        </p:pic>
        <p:sp>
          <p:nvSpPr>
            <p:cNvPr id="1514" name="Google Shape;1514;p196"/>
            <p:cNvSpPr/>
            <p:nvPr/>
          </p:nvSpPr>
          <p:spPr>
            <a:xfrm>
              <a:off x="70926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t>
              </a:r>
              <a:r>
                <a:rPr lang="en" sz="500">
                  <a:solidFill>
                    <a:srgbClr val="FFFFFF"/>
                  </a:solidFill>
                  <a:latin typeface="Roboto"/>
                  <a:ea typeface="Roboto"/>
                  <a:cs typeface="Roboto"/>
                  <a:sym typeface="Roboto"/>
                </a:rPr>
                <a:t>Operations</a:t>
              </a:r>
              <a:endParaRPr sz="500" b="0" i="0" u="none" strike="noStrike" cap="none">
                <a:solidFill>
                  <a:srgbClr val="FFFFFF"/>
                </a:solidFill>
                <a:latin typeface="Roboto"/>
                <a:ea typeface="Roboto"/>
                <a:cs typeface="Roboto"/>
                <a:sym typeface="Roboto"/>
              </a:endParaRPr>
            </a:p>
          </p:txBody>
        </p:sp>
      </p:grpSp>
      <p:grpSp>
        <p:nvGrpSpPr>
          <p:cNvPr id="1515" name="Google Shape;1515;p196"/>
          <p:cNvGrpSpPr/>
          <p:nvPr/>
        </p:nvGrpSpPr>
        <p:grpSpPr>
          <a:xfrm>
            <a:off x="1930746" y="3309920"/>
            <a:ext cx="516900" cy="445895"/>
            <a:chOff x="1839412" y="3309920"/>
            <a:chExt cx="516900" cy="445895"/>
          </a:xfrm>
        </p:grpSpPr>
        <p:pic>
          <p:nvPicPr>
            <p:cNvPr id="1516" name="Google Shape;1516;p196"/>
            <p:cNvPicPr preferRelativeResize="0"/>
            <p:nvPr/>
          </p:nvPicPr>
          <p:blipFill rotWithShape="1">
            <a:blip r:embed="rId9">
              <a:alphaModFix/>
            </a:blip>
            <a:srcRect/>
            <a:stretch/>
          </p:blipFill>
          <p:spPr>
            <a:xfrm>
              <a:off x="1968277" y="3309920"/>
              <a:ext cx="259169" cy="258338"/>
            </a:xfrm>
            <a:prstGeom prst="rect">
              <a:avLst/>
            </a:prstGeom>
            <a:noFill/>
            <a:ln>
              <a:noFill/>
            </a:ln>
          </p:spPr>
        </p:pic>
        <p:sp>
          <p:nvSpPr>
            <p:cNvPr id="1517" name="Google Shape;1517;p196"/>
            <p:cNvSpPr/>
            <p:nvPr/>
          </p:nvSpPr>
          <p:spPr>
            <a:xfrm>
              <a:off x="1839412"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Analysts</a:t>
              </a:r>
              <a:endParaRPr sz="500" b="0" i="0" u="none" strike="noStrike" cap="none">
                <a:solidFill>
                  <a:srgbClr val="FFFFFF"/>
                </a:solidFill>
                <a:latin typeface="Roboto"/>
                <a:ea typeface="Roboto"/>
                <a:cs typeface="Roboto"/>
                <a:sym typeface="Roboto"/>
              </a:endParaRPr>
            </a:p>
          </p:txBody>
        </p:sp>
      </p:grpSp>
      <p:grpSp>
        <p:nvGrpSpPr>
          <p:cNvPr id="1518" name="Google Shape;1518;p196"/>
          <p:cNvGrpSpPr/>
          <p:nvPr/>
        </p:nvGrpSpPr>
        <p:grpSpPr>
          <a:xfrm>
            <a:off x="3608076" y="3305564"/>
            <a:ext cx="459600" cy="450251"/>
            <a:chOff x="3512336" y="3305564"/>
            <a:chExt cx="459600" cy="450251"/>
          </a:xfrm>
        </p:grpSpPr>
        <p:pic>
          <p:nvPicPr>
            <p:cNvPr id="1519" name="Google Shape;1519;p196"/>
            <p:cNvPicPr preferRelativeResize="0"/>
            <p:nvPr/>
          </p:nvPicPr>
          <p:blipFill rotWithShape="1">
            <a:blip r:embed="rId10">
              <a:alphaModFix/>
            </a:blip>
            <a:srcRect/>
            <a:stretch/>
          </p:blipFill>
          <p:spPr>
            <a:xfrm>
              <a:off x="3608186" y="3305564"/>
              <a:ext cx="267901" cy="267050"/>
            </a:xfrm>
            <a:prstGeom prst="rect">
              <a:avLst/>
            </a:prstGeom>
            <a:noFill/>
            <a:ln>
              <a:noFill/>
            </a:ln>
          </p:spPr>
        </p:pic>
        <p:sp>
          <p:nvSpPr>
            <p:cNvPr id="1520" name="Google Shape;1520;p196"/>
            <p:cNvSpPr/>
            <p:nvPr/>
          </p:nvSpPr>
          <p:spPr>
            <a:xfrm>
              <a:off x="3512336" y="3618415"/>
              <a:ext cx="4596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Scientists</a:t>
              </a:r>
              <a:endParaRPr sz="500" b="0" i="0" u="none" strike="noStrike" cap="none">
                <a:solidFill>
                  <a:srgbClr val="FFFFFF"/>
                </a:solidFill>
                <a:latin typeface="Roboto"/>
                <a:ea typeface="Roboto"/>
                <a:cs typeface="Roboto"/>
                <a:sym typeface="Roboto"/>
              </a:endParaRPr>
            </a:p>
          </p:txBody>
        </p:sp>
      </p:grpSp>
      <p:grpSp>
        <p:nvGrpSpPr>
          <p:cNvPr id="1521" name="Google Shape;1521;p196"/>
          <p:cNvGrpSpPr/>
          <p:nvPr/>
        </p:nvGrpSpPr>
        <p:grpSpPr>
          <a:xfrm>
            <a:off x="2755761" y="3310333"/>
            <a:ext cx="544200" cy="445482"/>
            <a:chOff x="2409404" y="3310333"/>
            <a:chExt cx="544200" cy="445482"/>
          </a:xfrm>
        </p:grpSpPr>
        <p:pic>
          <p:nvPicPr>
            <p:cNvPr id="1522" name="Google Shape;1522;p196"/>
            <p:cNvPicPr preferRelativeResize="0"/>
            <p:nvPr/>
          </p:nvPicPr>
          <p:blipFill rotWithShape="1">
            <a:blip r:embed="rId11">
              <a:alphaModFix/>
            </a:blip>
            <a:srcRect/>
            <a:stretch/>
          </p:blipFill>
          <p:spPr>
            <a:xfrm>
              <a:off x="2552335" y="3310333"/>
              <a:ext cx="258338" cy="257512"/>
            </a:xfrm>
            <a:prstGeom prst="rect">
              <a:avLst/>
            </a:prstGeom>
            <a:noFill/>
            <a:ln>
              <a:noFill/>
            </a:ln>
          </p:spPr>
        </p:pic>
        <p:sp>
          <p:nvSpPr>
            <p:cNvPr id="1523" name="Google Shape;1523;p196"/>
            <p:cNvSpPr/>
            <p:nvPr/>
          </p:nvSpPr>
          <p:spPr>
            <a:xfrm>
              <a:off x="2409404"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Data Engineers</a:t>
              </a:r>
              <a:endParaRPr sz="500" b="0" i="0" u="none" strike="noStrike" cap="none">
                <a:solidFill>
                  <a:srgbClr val="FFFFFF"/>
                </a:solidFill>
                <a:latin typeface="Roboto"/>
                <a:ea typeface="Roboto"/>
                <a:cs typeface="Roboto"/>
                <a:sym typeface="Roboto"/>
              </a:endParaRPr>
            </a:p>
          </p:txBody>
        </p:sp>
      </p:grpSp>
      <p:grpSp>
        <p:nvGrpSpPr>
          <p:cNvPr id="1524" name="Google Shape;1524;p196"/>
          <p:cNvGrpSpPr/>
          <p:nvPr/>
        </p:nvGrpSpPr>
        <p:grpSpPr>
          <a:xfrm>
            <a:off x="4375792" y="3309920"/>
            <a:ext cx="572400" cy="445895"/>
            <a:chOff x="4201850" y="3309920"/>
            <a:chExt cx="572400" cy="445895"/>
          </a:xfrm>
        </p:grpSpPr>
        <p:pic>
          <p:nvPicPr>
            <p:cNvPr id="1525" name="Google Shape;1525;p196"/>
            <p:cNvPicPr preferRelativeResize="0"/>
            <p:nvPr/>
          </p:nvPicPr>
          <p:blipFill rotWithShape="1">
            <a:blip r:embed="rId12">
              <a:alphaModFix/>
            </a:blip>
            <a:srcRect/>
            <a:stretch/>
          </p:blipFill>
          <p:spPr>
            <a:xfrm>
              <a:off x="4358466" y="3309920"/>
              <a:ext cx="259169" cy="258338"/>
            </a:xfrm>
            <a:prstGeom prst="rect">
              <a:avLst/>
            </a:prstGeom>
            <a:noFill/>
            <a:ln>
              <a:noFill/>
            </a:ln>
          </p:spPr>
        </p:pic>
        <p:sp>
          <p:nvSpPr>
            <p:cNvPr id="1526" name="Google Shape;1526;p196"/>
            <p:cNvSpPr/>
            <p:nvPr/>
          </p:nvSpPr>
          <p:spPr>
            <a:xfrm>
              <a:off x="4201850"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Software Developers</a:t>
              </a:r>
              <a:endParaRPr sz="500" b="0" i="0" u="none" strike="noStrike" cap="none">
                <a:solidFill>
                  <a:srgbClr val="FFFFFF"/>
                </a:solidFill>
                <a:latin typeface="Roboto"/>
                <a:ea typeface="Roboto"/>
                <a:cs typeface="Roboto"/>
                <a:sym typeface="Roboto"/>
              </a:endParaRPr>
            </a:p>
          </p:txBody>
        </p:sp>
      </p:grpSp>
      <p:grpSp>
        <p:nvGrpSpPr>
          <p:cNvPr id="1527" name="Google Shape;1527;p196"/>
          <p:cNvGrpSpPr/>
          <p:nvPr/>
        </p:nvGrpSpPr>
        <p:grpSpPr>
          <a:xfrm>
            <a:off x="5256307" y="3310333"/>
            <a:ext cx="267900" cy="445482"/>
            <a:chOff x="5672941" y="3310333"/>
            <a:chExt cx="267900" cy="445482"/>
          </a:xfrm>
        </p:grpSpPr>
        <p:pic>
          <p:nvPicPr>
            <p:cNvPr id="1528" name="Google Shape;1528;p196"/>
            <p:cNvPicPr preferRelativeResize="0"/>
            <p:nvPr/>
          </p:nvPicPr>
          <p:blipFill rotWithShape="1">
            <a:blip r:embed="rId13">
              <a:alphaModFix/>
            </a:blip>
            <a:srcRect/>
            <a:stretch/>
          </p:blipFill>
          <p:spPr>
            <a:xfrm>
              <a:off x="5677722" y="3310333"/>
              <a:ext cx="258338" cy="257512"/>
            </a:xfrm>
            <a:prstGeom prst="rect">
              <a:avLst/>
            </a:prstGeom>
            <a:noFill/>
            <a:ln>
              <a:noFill/>
            </a:ln>
          </p:spPr>
        </p:pic>
        <p:sp>
          <p:nvSpPr>
            <p:cNvPr id="1529" name="Google Shape;1529;p196"/>
            <p:cNvSpPr/>
            <p:nvPr/>
          </p:nvSpPr>
          <p:spPr>
            <a:xfrm>
              <a:off x="5672941" y="3618415"/>
              <a:ext cx="26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Dev Ops</a:t>
              </a:r>
              <a:endParaRPr sz="500" b="0" i="0" u="none" strike="noStrike" cap="none">
                <a:solidFill>
                  <a:srgbClr val="FFFFFF"/>
                </a:solidFill>
                <a:latin typeface="Roboto"/>
                <a:ea typeface="Roboto"/>
                <a:cs typeface="Roboto"/>
                <a:sym typeface="Roboto"/>
              </a:endParaRPr>
            </a:p>
          </p:txBody>
        </p:sp>
      </p:grpSp>
      <p:grpSp>
        <p:nvGrpSpPr>
          <p:cNvPr id="1530" name="Google Shape;1530;p196"/>
          <p:cNvGrpSpPr/>
          <p:nvPr/>
        </p:nvGrpSpPr>
        <p:grpSpPr>
          <a:xfrm>
            <a:off x="5832323" y="3309920"/>
            <a:ext cx="259169" cy="445895"/>
            <a:chOff x="6080968" y="3309920"/>
            <a:chExt cx="259169" cy="445895"/>
          </a:xfrm>
        </p:grpSpPr>
        <p:pic>
          <p:nvPicPr>
            <p:cNvPr id="1531" name="Google Shape;1531;p196"/>
            <p:cNvPicPr preferRelativeResize="0"/>
            <p:nvPr/>
          </p:nvPicPr>
          <p:blipFill rotWithShape="1">
            <a:blip r:embed="rId14">
              <a:alphaModFix/>
            </a:blip>
            <a:srcRect/>
            <a:stretch/>
          </p:blipFill>
          <p:spPr>
            <a:xfrm>
              <a:off x="6080968" y="3309920"/>
              <a:ext cx="259169" cy="258338"/>
            </a:xfrm>
            <a:prstGeom prst="rect">
              <a:avLst/>
            </a:prstGeom>
            <a:noFill/>
            <a:ln>
              <a:noFill/>
            </a:ln>
          </p:spPr>
        </p:pic>
        <p:sp>
          <p:nvSpPr>
            <p:cNvPr id="1532" name="Google Shape;1532;p196"/>
            <p:cNvSpPr/>
            <p:nvPr/>
          </p:nvSpPr>
          <p:spPr>
            <a:xfrm>
              <a:off x="6106603" y="3618415"/>
              <a:ext cx="207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IT</a:t>
              </a:r>
              <a:endParaRPr sz="500" b="0" i="0" u="none" strike="noStrike" cap="none">
                <a:solidFill>
                  <a:srgbClr val="FFFFFF"/>
                </a:solidFill>
                <a:latin typeface="Roboto"/>
                <a:ea typeface="Roboto"/>
                <a:cs typeface="Roboto"/>
                <a:sym typeface="Roboto"/>
              </a:endParaRPr>
            </a:p>
          </p:txBody>
        </p:sp>
      </p:grpSp>
      <p:grpSp>
        <p:nvGrpSpPr>
          <p:cNvPr id="1533" name="Google Shape;1533;p196"/>
          <p:cNvGrpSpPr/>
          <p:nvPr/>
        </p:nvGrpSpPr>
        <p:grpSpPr>
          <a:xfrm>
            <a:off x="8132438" y="3309919"/>
            <a:ext cx="572400" cy="445896"/>
            <a:chOff x="8132438" y="3309919"/>
            <a:chExt cx="572400" cy="445896"/>
          </a:xfrm>
        </p:grpSpPr>
        <p:pic>
          <p:nvPicPr>
            <p:cNvPr id="1534" name="Google Shape;1534;p196"/>
            <p:cNvPicPr preferRelativeResize="0"/>
            <p:nvPr/>
          </p:nvPicPr>
          <p:blipFill rotWithShape="1">
            <a:blip r:embed="rId15">
              <a:alphaModFix/>
            </a:blip>
            <a:srcRect/>
            <a:stretch/>
          </p:blipFill>
          <p:spPr>
            <a:xfrm>
              <a:off x="8289467" y="3309919"/>
              <a:ext cx="258340" cy="258340"/>
            </a:xfrm>
            <a:prstGeom prst="rect">
              <a:avLst/>
            </a:prstGeom>
            <a:noFill/>
            <a:ln>
              <a:noFill/>
            </a:ln>
          </p:spPr>
        </p:pic>
        <p:sp>
          <p:nvSpPr>
            <p:cNvPr id="1535" name="Google Shape;1535;p196"/>
            <p:cNvSpPr/>
            <p:nvPr/>
          </p:nvSpPr>
          <p:spPr>
            <a:xfrm>
              <a:off x="813243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Risk and Compliance</a:t>
              </a:r>
              <a:endParaRPr sz="500" b="0" i="0" u="none" strike="noStrike" cap="none">
                <a:solidFill>
                  <a:srgbClr val="FFFFFF"/>
                </a:solidFill>
                <a:latin typeface="Roboto"/>
                <a:ea typeface="Roboto"/>
                <a:cs typeface="Roboto"/>
                <a:sym typeface="Roboto"/>
              </a:endParaRPr>
            </a:p>
          </p:txBody>
        </p:sp>
      </p:grpSp>
      <p:grpSp>
        <p:nvGrpSpPr>
          <p:cNvPr id="1536" name="Google Shape;1536;p196"/>
          <p:cNvGrpSpPr/>
          <p:nvPr/>
        </p:nvGrpSpPr>
        <p:grpSpPr>
          <a:xfrm>
            <a:off x="280715" y="3309505"/>
            <a:ext cx="516900" cy="446310"/>
            <a:chOff x="128315" y="3309505"/>
            <a:chExt cx="516900" cy="446310"/>
          </a:xfrm>
        </p:grpSpPr>
        <p:pic>
          <p:nvPicPr>
            <p:cNvPr id="1537" name="Google Shape;1537;p196"/>
            <p:cNvPicPr preferRelativeResize="0"/>
            <p:nvPr/>
          </p:nvPicPr>
          <p:blipFill rotWithShape="1">
            <a:blip r:embed="rId16">
              <a:alphaModFix/>
            </a:blip>
            <a:srcRect/>
            <a:stretch/>
          </p:blipFill>
          <p:spPr>
            <a:xfrm>
              <a:off x="257204" y="3309505"/>
              <a:ext cx="259122" cy="259169"/>
            </a:xfrm>
            <a:prstGeom prst="rect">
              <a:avLst/>
            </a:prstGeom>
            <a:noFill/>
            <a:ln>
              <a:noFill/>
            </a:ln>
          </p:spPr>
        </p:pic>
        <p:sp>
          <p:nvSpPr>
            <p:cNvPr id="1538" name="Google Shape;1538;p196"/>
            <p:cNvSpPr/>
            <p:nvPr/>
          </p:nvSpPr>
          <p:spPr>
            <a:xfrm>
              <a:off x="128315" y="3618415"/>
              <a:ext cx="5169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Senior Executives</a:t>
              </a:r>
              <a:endParaRPr sz="500" b="0" i="0" u="none" strike="noStrike" cap="none">
                <a:solidFill>
                  <a:srgbClr val="FFFFFF"/>
                </a:solidFill>
                <a:latin typeface="Roboto"/>
                <a:ea typeface="Roboto"/>
                <a:cs typeface="Roboto"/>
                <a:sym typeface="Roboto"/>
              </a:endParaRPr>
            </a:p>
          </p:txBody>
        </p:sp>
      </p:grpSp>
      <p:grpSp>
        <p:nvGrpSpPr>
          <p:cNvPr id="1539" name="Google Shape;1539;p196"/>
          <p:cNvGrpSpPr/>
          <p:nvPr/>
        </p:nvGrpSpPr>
        <p:grpSpPr>
          <a:xfrm>
            <a:off x="6399607" y="3309919"/>
            <a:ext cx="544200" cy="445896"/>
            <a:chOff x="6488775" y="3309919"/>
            <a:chExt cx="544200" cy="445896"/>
          </a:xfrm>
        </p:grpSpPr>
        <p:pic>
          <p:nvPicPr>
            <p:cNvPr id="1540" name="Google Shape;1540;p196"/>
            <p:cNvPicPr preferRelativeResize="0"/>
            <p:nvPr/>
          </p:nvPicPr>
          <p:blipFill rotWithShape="1">
            <a:blip r:embed="rId17">
              <a:alphaModFix/>
            </a:blip>
            <a:srcRect/>
            <a:stretch/>
          </p:blipFill>
          <p:spPr>
            <a:xfrm>
              <a:off x="6631314" y="3309919"/>
              <a:ext cx="259122" cy="258341"/>
            </a:xfrm>
            <a:prstGeom prst="rect">
              <a:avLst/>
            </a:prstGeom>
            <a:noFill/>
            <a:ln>
              <a:noFill/>
            </a:ln>
          </p:spPr>
        </p:pic>
        <p:sp>
          <p:nvSpPr>
            <p:cNvPr id="1541" name="Google Shape;1541;p196"/>
            <p:cNvSpPr/>
            <p:nvPr/>
          </p:nvSpPr>
          <p:spPr>
            <a:xfrm>
              <a:off x="6488775" y="3618415"/>
              <a:ext cx="5442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FFFFFF"/>
                  </a:solidFill>
                  <a:latin typeface="Roboto"/>
                  <a:ea typeface="Roboto"/>
                  <a:cs typeface="Roboto"/>
                  <a:sym typeface="Roboto"/>
                </a:rPr>
                <a:t>Business Users</a:t>
              </a:r>
              <a:endParaRPr sz="500" b="0" i="0" u="none" strike="noStrike" cap="none">
                <a:solidFill>
                  <a:srgbClr val="FFFFFF"/>
                </a:solidFill>
                <a:latin typeface="Roboto"/>
                <a:ea typeface="Roboto"/>
                <a:cs typeface="Roboto"/>
                <a:sym typeface="Roboto"/>
              </a:endParaRPr>
            </a:p>
          </p:txBody>
        </p:sp>
      </p:grpSp>
      <p:grpSp>
        <p:nvGrpSpPr>
          <p:cNvPr id="1542" name="Google Shape;1542;p196"/>
          <p:cNvGrpSpPr/>
          <p:nvPr/>
        </p:nvGrpSpPr>
        <p:grpSpPr>
          <a:xfrm>
            <a:off x="7251922" y="3297502"/>
            <a:ext cx="572400" cy="458313"/>
            <a:chOff x="7267788" y="3297502"/>
            <a:chExt cx="572400" cy="458313"/>
          </a:xfrm>
        </p:grpSpPr>
        <p:pic>
          <p:nvPicPr>
            <p:cNvPr id="1543" name="Google Shape;1543;p196"/>
            <p:cNvPicPr preferRelativeResize="0"/>
            <p:nvPr/>
          </p:nvPicPr>
          <p:blipFill>
            <a:blip r:embed="rId18">
              <a:alphaModFix/>
            </a:blip>
            <a:stretch>
              <a:fillRect/>
            </a:stretch>
          </p:blipFill>
          <p:spPr>
            <a:xfrm>
              <a:off x="7412400" y="3297502"/>
              <a:ext cx="283175" cy="283175"/>
            </a:xfrm>
            <a:prstGeom prst="rect">
              <a:avLst/>
            </a:prstGeom>
            <a:noFill/>
            <a:ln>
              <a:noFill/>
            </a:ln>
          </p:spPr>
        </p:pic>
        <p:sp>
          <p:nvSpPr>
            <p:cNvPr id="1544" name="Google Shape;1544;p196"/>
            <p:cNvSpPr/>
            <p:nvPr/>
          </p:nvSpPr>
          <p:spPr>
            <a:xfrm>
              <a:off x="7267788" y="3618415"/>
              <a:ext cx="572400" cy="1374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a:solidFill>
                    <a:srgbClr val="FFFFFF"/>
                  </a:solidFill>
                  <a:latin typeface="Roboto"/>
                  <a:ea typeface="Roboto"/>
                  <a:cs typeface="Roboto"/>
                  <a:sym typeface="Roboto"/>
                </a:rPr>
                <a:t>Customers</a:t>
              </a:r>
              <a:endParaRPr sz="500" b="0" i="0" u="none" strike="noStrike" cap="none">
                <a:solidFill>
                  <a:srgbClr val="FFFFFF"/>
                </a:solidFill>
                <a:latin typeface="Roboto"/>
                <a:ea typeface="Roboto"/>
                <a:cs typeface="Roboto"/>
                <a:sym typeface="Roboto"/>
              </a:endParaRPr>
            </a:p>
          </p:txBody>
        </p:sp>
      </p:grpSp>
      <p:grpSp>
        <p:nvGrpSpPr>
          <p:cNvPr id="1545" name="Google Shape;1545;p196"/>
          <p:cNvGrpSpPr/>
          <p:nvPr/>
        </p:nvGrpSpPr>
        <p:grpSpPr>
          <a:xfrm>
            <a:off x="204525" y="3897549"/>
            <a:ext cx="8510580" cy="426601"/>
            <a:chOff x="204525" y="3897549"/>
            <a:chExt cx="8510580" cy="426601"/>
          </a:xfrm>
        </p:grpSpPr>
        <p:sp>
          <p:nvSpPr>
            <p:cNvPr id="1546" name="Google Shape;1546;p196"/>
            <p:cNvSpPr txBox="1"/>
            <p:nvPr/>
          </p:nvSpPr>
          <p:spPr>
            <a:xfrm>
              <a:off x="2668385" y="3991450"/>
              <a:ext cx="1308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CREATORS</a:t>
              </a:r>
              <a:endParaRPr sz="1400" b="0" i="0" u="none" strike="noStrike" cap="none">
                <a:solidFill>
                  <a:srgbClr val="000000"/>
                </a:solidFill>
                <a:latin typeface="Arial"/>
                <a:ea typeface="Arial"/>
                <a:cs typeface="Arial"/>
                <a:sym typeface="Arial"/>
              </a:endParaRPr>
            </a:p>
          </p:txBody>
        </p:sp>
        <p:sp>
          <p:nvSpPr>
            <p:cNvPr id="1547" name="Google Shape;1547;p196"/>
            <p:cNvSpPr txBox="1"/>
            <p:nvPr/>
          </p:nvSpPr>
          <p:spPr>
            <a:xfrm>
              <a:off x="4895245" y="3991450"/>
              <a:ext cx="14697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OPERATORS</a:t>
              </a:r>
              <a:endParaRPr sz="1400" b="0" i="0" u="none" strike="noStrike" cap="none">
                <a:solidFill>
                  <a:srgbClr val="000000"/>
                </a:solidFill>
                <a:latin typeface="Arial"/>
                <a:ea typeface="Arial"/>
                <a:cs typeface="Arial"/>
                <a:sym typeface="Arial"/>
              </a:endParaRPr>
            </a:p>
          </p:txBody>
        </p:sp>
        <p:sp>
          <p:nvSpPr>
            <p:cNvPr id="1548" name="Google Shape;1548;p196"/>
            <p:cNvSpPr txBox="1"/>
            <p:nvPr/>
          </p:nvSpPr>
          <p:spPr>
            <a:xfrm>
              <a:off x="7283505" y="3991450"/>
              <a:ext cx="14316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CONSUMERS</a:t>
              </a:r>
              <a:endParaRPr sz="1400" b="0" i="0" u="none" strike="noStrike" cap="none">
                <a:solidFill>
                  <a:srgbClr val="000000"/>
                </a:solidFill>
                <a:latin typeface="Arial"/>
                <a:ea typeface="Arial"/>
                <a:cs typeface="Arial"/>
                <a:sym typeface="Arial"/>
              </a:endParaRPr>
            </a:p>
          </p:txBody>
        </p:sp>
        <p:sp>
          <p:nvSpPr>
            <p:cNvPr id="1549" name="Google Shape;1549;p196"/>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96"/>
            <p:cNvSpPr txBox="1"/>
            <p:nvPr/>
          </p:nvSpPr>
          <p:spPr>
            <a:xfrm>
              <a:off x="204525" y="3991450"/>
              <a:ext cx="1545300" cy="332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Roboto"/>
                  <a:ea typeface="Roboto"/>
                  <a:cs typeface="Roboto"/>
                  <a:sym typeface="Roboto"/>
                </a:rPr>
                <a:t>AI </a:t>
              </a:r>
              <a:r>
                <a:rPr lang="en" sz="1300" b="1">
                  <a:solidFill>
                    <a:schemeClr val="lt1"/>
                  </a:solidFill>
                  <a:latin typeface="Roboto"/>
                  <a:ea typeface="Roboto"/>
                  <a:cs typeface="Roboto"/>
                  <a:sym typeface="Roboto"/>
                </a:rPr>
                <a:t>INNOVATORS</a:t>
              </a:r>
              <a:endParaRPr sz="1400" b="0" i="0" u="none" strike="noStrike" cap="none">
                <a:solidFill>
                  <a:srgbClr val="000000"/>
                </a:solidFill>
                <a:latin typeface="Arial"/>
                <a:ea typeface="Arial"/>
                <a:cs typeface="Arial"/>
                <a:sym typeface="Arial"/>
              </a:endParaRPr>
            </a:p>
          </p:txBody>
        </p:sp>
        <p:sp>
          <p:nvSpPr>
            <p:cNvPr id="1551" name="Google Shape;1551;p196"/>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6"/>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6"/>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gtEl>
                                        <p:attrNameLst>
                                          <p:attrName>style.visibility</p:attrName>
                                        </p:attrNameLst>
                                      </p:cBhvr>
                                      <p:to>
                                        <p:strVal val="visible"/>
                                      </p:to>
                                    </p:set>
                                    <p:animEffect transition="in" filter="fade">
                                      <p:cBhvr>
                                        <p:cTn id="7" dur="1000"/>
                                        <p:tgtEl>
                                          <p:spTgt spid="1491"/>
                                        </p:tgtEl>
                                      </p:cBhvr>
                                    </p:animEffect>
                                  </p:childTnLst>
                                </p:cTn>
                              </p:par>
                              <p:par>
                                <p:cTn id="8" presetID="10" presetClass="entr" presetSubtype="0"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Effect transition="in" filter="fade">
                                      <p:cBhvr>
                                        <p:cTn id="10" dur="1000"/>
                                        <p:tgtEl>
                                          <p:spTgt spid="1512"/>
                                        </p:tgtEl>
                                      </p:cBhvr>
                                    </p:animEffect>
                                  </p:childTnLst>
                                </p:cTn>
                              </p:par>
                              <p:par>
                                <p:cTn id="11" presetID="10" presetClass="entr" presetSubtype="0" fill="hold" nodeType="withEffect">
                                  <p:stCondLst>
                                    <p:cond delay="0"/>
                                  </p:stCondLst>
                                  <p:childTnLst>
                                    <p:set>
                                      <p:cBhvr>
                                        <p:cTn id="12" dur="1" fill="hold">
                                          <p:stCondLst>
                                            <p:cond delay="0"/>
                                          </p:stCondLst>
                                        </p:cTn>
                                        <p:tgtEl>
                                          <p:spTgt spid="1536"/>
                                        </p:tgtEl>
                                        <p:attrNameLst>
                                          <p:attrName>style.visibility</p:attrName>
                                        </p:attrNameLst>
                                      </p:cBhvr>
                                      <p:to>
                                        <p:strVal val="visible"/>
                                      </p:to>
                                    </p:set>
                                    <p:animEffect transition="in" filter="fade">
                                      <p:cBhvr>
                                        <p:cTn id="13" dur="1000"/>
                                        <p:tgtEl>
                                          <p:spTgt spid="1536"/>
                                        </p:tgtEl>
                                      </p:cBhvr>
                                    </p:animEffect>
                                  </p:childTnLst>
                                </p:cTn>
                              </p:par>
                              <p:par>
                                <p:cTn id="14" presetID="10" presetClass="entr" presetSubtype="0" fill="hold" nodeType="withEffect">
                                  <p:stCondLst>
                                    <p:cond delay="0"/>
                                  </p:stCondLst>
                                  <p:childTnLst>
                                    <p:set>
                                      <p:cBhvr>
                                        <p:cTn id="15" dur="1" fill="hold">
                                          <p:stCondLst>
                                            <p:cond delay="0"/>
                                          </p:stCondLst>
                                        </p:cTn>
                                        <p:tgtEl>
                                          <p:spTgt spid="1515"/>
                                        </p:tgtEl>
                                        <p:attrNameLst>
                                          <p:attrName>style.visibility</p:attrName>
                                        </p:attrNameLst>
                                      </p:cBhvr>
                                      <p:to>
                                        <p:strVal val="visible"/>
                                      </p:to>
                                    </p:set>
                                    <p:animEffect transition="in" filter="fade">
                                      <p:cBhvr>
                                        <p:cTn id="16" dur="1000"/>
                                        <p:tgtEl>
                                          <p:spTgt spid="15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2"/>
                                        </p:tgtEl>
                                        <p:attrNameLst>
                                          <p:attrName>style.visibility</p:attrName>
                                        </p:attrNameLst>
                                      </p:cBhvr>
                                      <p:to>
                                        <p:strVal val="visible"/>
                                      </p:to>
                                    </p:set>
                                    <p:animEffect transition="in" filter="fade">
                                      <p:cBhvr>
                                        <p:cTn id="21" dur="1000"/>
                                        <p:tgtEl>
                                          <p:spTgt spid="1502"/>
                                        </p:tgtEl>
                                      </p:cBhvr>
                                    </p:animEffect>
                                  </p:childTnLst>
                                </p:cTn>
                              </p:par>
                              <p:par>
                                <p:cTn id="22" presetID="10" presetClass="entr" presetSubtype="0" fill="hold" nodeType="withEffect">
                                  <p:stCondLst>
                                    <p:cond delay="0"/>
                                  </p:stCondLst>
                                  <p:childTnLst>
                                    <p:set>
                                      <p:cBhvr>
                                        <p:cTn id="23" dur="1" fill="hold">
                                          <p:stCondLst>
                                            <p:cond delay="0"/>
                                          </p:stCondLst>
                                        </p:cTn>
                                        <p:tgtEl>
                                          <p:spTgt spid="1521"/>
                                        </p:tgtEl>
                                        <p:attrNameLst>
                                          <p:attrName>style.visibility</p:attrName>
                                        </p:attrNameLst>
                                      </p:cBhvr>
                                      <p:to>
                                        <p:strVal val="visible"/>
                                      </p:to>
                                    </p:set>
                                    <p:animEffect transition="in" filter="fade">
                                      <p:cBhvr>
                                        <p:cTn id="24" dur="1000"/>
                                        <p:tgtEl>
                                          <p:spTgt spid="1521"/>
                                        </p:tgtEl>
                                      </p:cBhvr>
                                    </p:animEffect>
                                  </p:childTnLst>
                                </p:cTn>
                              </p:par>
                              <p:par>
                                <p:cTn id="25" presetID="10" presetClass="entr" presetSubtype="0" fill="hold" nodeType="withEffect">
                                  <p:stCondLst>
                                    <p:cond delay="0"/>
                                  </p:stCondLst>
                                  <p:childTnLst>
                                    <p:set>
                                      <p:cBhvr>
                                        <p:cTn id="26" dur="1" fill="hold">
                                          <p:stCondLst>
                                            <p:cond delay="0"/>
                                          </p:stCondLst>
                                        </p:cTn>
                                        <p:tgtEl>
                                          <p:spTgt spid="1518"/>
                                        </p:tgtEl>
                                        <p:attrNameLst>
                                          <p:attrName>style.visibility</p:attrName>
                                        </p:attrNameLst>
                                      </p:cBhvr>
                                      <p:to>
                                        <p:strVal val="visible"/>
                                      </p:to>
                                    </p:set>
                                    <p:animEffect transition="in" filter="fade">
                                      <p:cBhvr>
                                        <p:cTn id="27" dur="1000"/>
                                        <p:tgtEl>
                                          <p:spTgt spid="15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1000"/>
                                        <p:tgtEl>
                                          <p:spTgt spid="1494"/>
                                        </p:tgtEl>
                                      </p:cBhvr>
                                    </p:animEffect>
                                  </p:childTnLst>
                                </p:cTn>
                              </p:par>
                              <p:par>
                                <p:cTn id="33" presetID="10" presetClass="entr" presetSubtype="0" fill="hold" nodeType="withEffect">
                                  <p:stCondLst>
                                    <p:cond delay="0"/>
                                  </p:stCondLst>
                                  <p:childTnLst>
                                    <p:set>
                                      <p:cBhvr>
                                        <p:cTn id="34" dur="1" fill="hold">
                                          <p:stCondLst>
                                            <p:cond delay="0"/>
                                          </p:stCondLst>
                                        </p:cTn>
                                        <p:tgtEl>
                                          <p:spTgt spid="1524"/>
                                        </p:tgtEl>
                                        <p:attrNameLst>
                                          <p:attrName>style.visibility</p:attrName>
                                        </p:attrNameLst>
                                      </p:cBhvr>
                                      <p:to>
                                        <p:strVal val="visible"/>
                                      </p:to>
                                    </p:set>
                                    <p:animEffect transition="in" filter="fade">
                                      <p:cBhvr>
                                        <p:cTn id="35" dur="1000"/>
                                        <p:tgtEl>
                                          <p:spTgt spid="1524"/>
                                        </p:tgtEl>
                                      </p:cBhvr>
                                    </p:animEffect>
                                  </p:childTnLst>
                                </p:cTn>
                              </p:par>
                              <p:par>
                                <p:cTn id="36" presetID="10" presetClass="entr" presetSubtype="0" fill="hold" nodeType="withEffect">
                                  <p:stCondLst>
                                    <p:cond delay="0"/>
                                  </p:stCondLst>
                                  <p:childTnLst>
                                    <p:set>
                                      <p:cBhvr>
                                        <p:cTn id="37" dur="1" fill="hold">
                                          <p:stCondLst>
                                            <p:cond delay="0"/>
                                          </p:stCondLst>
                                        </p:cTn>
                                        <p:tgtEl>
                                          <p:spTgt spid="1527"/>
                                        </p:tgtEl>
                                        <p:attrNameLst>
                                          <p:attrName>style.visibility</p:attrName>
                                        </p:attrNameLst>
                                      </p:cBhvr>
                                      <p:to>
                                        <p:strVal val="visible"/>
                                      </p:to>
                                    </p:set>
                                    <p:animEffect transition="in" filter="fade">
                                      <p:cBhvr>
                                        <p:cTn id="38" dur="1000"/>
                                        <p:tgtEl>
                                          <p:spTgt spid="15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93"/>
                                        </p:tgtEl>
                                        <p:attrNameLst>
                                          <p:attrName>style.visibility</p:attrName>
                                        </p:attrNameLst>
                                      </p:cBhvr>
                                      <p:to>
                                        <p:strVal val="visible"/>
                                      </p:to>
                                    </p:set>
                                    <p:animEffect transition="in" filter="fade">
                                      <p:cBhvr>
                                        <p:cTn id="43" dur="1000"/>
                                        <p:tgtEl>
                                          <p:spTgt spid="1493"/>
                                        </p:tgtEl>
                                      </p:cBhvr>
                                    </p:animEffect>
                                  </p:childTnLst>
                                </p:cTn>
                              </p:par>
                              <p:par>
                                <p:cTn id="44" presetID="10" presetClass="entr" presetSubtype="0" fill="hold" nodeType="withEffect">
                                  <p:stCondLst>
                                    <p:cond delay="0"/>
                                  </p:stCondLst>
                                  <p:childTnLst>
                                    <p:set>
                                      <p:cBhvr>
                                        <p:cTn id="45" dur="1" fill="hold">
                                          <p:stCondLst>
                                            <p:cond delay="0"/>
                                          </p:stCondLst>
                                        </p:cTn>
                                        <p:tgtEl>
                                          <p:spTgt spid="1530"/>
                                        </p:tgtEl>
                                        <p:attrNameLst>
                                          <p:attrName>style.visibility</p:attrName>
                                        </p:attrNameLst>
                                      </p:cBhvr>
                                      <p:to>
                                        <p:strVal val="visible"/>
                                      </p:to>
                                    </p:set>
                                    <p:animEffect transition="in" filter="fade">
                                      <p:cBhvr>
                                        <p:cTn id="46" dur="1000"/>
                                        <p:tgtEl>
                                          <p:spTgt spid="1530"/>
                                        </p:tgtEl>
                                      </p:cBhvr>
                                    </p:animEffect>
                                  </p:childTnLst>
                                </p:cTn>
                              </p:par>
                              <p:par>
                                <p:cTn id="47" presetID="10" presetClass="entr" presetSubtype="0" fill="hold" nodeType="withEffect">
                                  <p:stCondLst>
                                    <p:cond delay="0"/>
                                  </p:stCondLst>
                                  <p:childTnLst>
                                    <p:set>
                                      <p:cBhvr>
                                        <p:cTn id="48" dur="1" fill="hold">
                                          <p:stCondLst>
                                            <p:cond delay="0"/>
                                          </p:stCondLst>
                                        </p:cTn>
                                        <p:tgtEl>
                                          <p:spTgt spid="1539"/>
                                        </p:tgtEl>
                                        <p:attrNameLst>
                                          <p:attrName>style.visibility</p:attrName>
                                        </p:attrNameLst>
                                      </p:cBhvr>
                                      <p:to>
                                        <p:strVal val="visible"/>
                                      </p:to>
                                    </p:set>
                                    <p:animEffect transition="in" filter="fade">
                                      <p:cBhvr>
                                        <p:cTn id="49" dur="1000"/>
                                        <p:tgtEl>
                                          <p:spTgt spid="15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86"/>
                                        </p:tgtEl>
                                        <p:attrNameLst>
                                          <p:attrName>style.visibility</p:attrName>
                                        </p:attrNameLst>
                                      </p:cBhvr>
                                      <p:to>
                                        <p:strVal val="visible"/>
                                      </p:to>
                                    </p:set>
                                    <p:animEffect transition="in" filter="fade">
                                      <p:cBhvr>
                                        <p:cTn id="54" dur="1000"/>
                                        <p:tgtEl>
                                          <p:spTgt spid="1486"/>
                                        </p:tgtEl>
                                      </p:cBhvr>
                                    </p:animEffect>
                                  </p:childTnLst>
                                </p:cTn>
                              </p:par>
                              <p:par>
                                <p:cTn id="55" presetID="10" presetClass="entr" presetSubtype="0" fill="hold" nodeType="withEffect">
                                  <p:stCondLst>
                                    <p:cond delay="0"/>
                                  </p:stCondLst>
                                  <p:childTnLst>
                                    <p:set>
                                      <p:cBhvr>
                                        <p:cTn id="56" dur="1" fill="hold">
                                          <p:stCondLst>
                                            <p:cond delay="0"/>
                                          </p:stCondLst>
                                        </p:cTn>
                                        <p:tgtEl>
                                          <p:spTgt spid="1542"/>
                                        </p:tgtEl>
                                        <p:attrNameLst>
                                          <p:attrName>style.visibility</p:attrName>
                                        </p:attrNameLst>
                                      </p:cBhvr>
                                      <p:to>
                                        <p:strVal val="visible"/>
                                      </p:to>
                                    </p:set>
                                    <p:animEffect transition="in" filter="fade">
                                      <p:cBhvr>
                                        <p:cTn id="57" dur="1000"/>
                                        <p:tgtEl>
                                          <p:spTgt spid="1542"/>
                                        </p:tgtEl>
                                      </p:cBhvr>
                                    </p:animEffect>
                                  </p:childTnLst>
                                </p:cTn>
                              </p:par>
                              <p:par>
                                <p:cTn id="58" presetID="10" presetClass="entr" presetSubtype="0" fill="hold" nodeType="withEffect">
                                  <p:stCondLst>
                                    <p:cond delay="0"/>
                                  </p:stCondLst>
                                  <p:childTnLst>
                                    <p:set>
                                      <p:cBhvr>
                                        <p:cTn id="59" dur="1" fill="hold">
                                          <p:stCondLst>
                                            <p:cond delay="0"/>
                                          </p:stCondLst>
                                        </p:cTn>
                                        <p:tgtEl>
                                          <p:spTgt spid="1533"/>
                                        </p:tgtEl>
                                        <p:attrNameLst>
                                          <p:attrName>style.visibility</p:attrName>
                                        </p:attrNameLst>
                                      </p:cBhvr>
                                      <p:to>
                                        <p:strVal val="visible"/>
                                      </p:to>
                                    </p:set>
                                    <p:animEffect transition="in" filter="fade">
                                      <p:cBhvr>
                                        <p:cTn id="60" dur="1000"/>
                                        <p:tgtEl>
                                          <p:spTgt spid="15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45"/>
                                        </p:tgtEl>
                                        <p:attrNameLst>
                                          <p:attrName>style.visibility</p:attrName>
                                        </p:attrNameLst>
                                      </p:cBhvr>
                                      <p:to>
                                        <p:strVal val="visible"/>
                                      </p:to>
                                    </p:set>
                                    <p:animEffect transition="in" filter="fade">
                                      <p:cBhvr>
                                        <p:cTn id="65" dur="1000"/>
                                        <p:tgtEl>
                                          <p:spTgt spid="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066"/>
        <p:cNvGrpSpPr/>
        <p:nvPr/>
      </p:nvGrpSpPr>
      <p:grpSpPr>
        <a:xfrm>
          <a:off x="0" y="0"/>
          <a:ext cx="0" cy="0"/>
          <a:chOff x="0" y="0"/>
          <a:chExt cx="0" cy="0"/>
        </a:xfrm>
      </p:grpSpPr>
      <p:pic>
        <p:nvPicPr>
          <p:cNvPr id="2" name="Google Shape;984;p131">
            <a:extLst>
              <a:ext uri="{FF2B5EF4-FFF2-40B4-BE49-F238E27FC236}">
                <a16:creationId xmlns:a16="http://schemas.microsoft.com/office/drawing/2014/main" id="{7F8BD2EC-8C2F-7C90-B61E-4125672098CF}"/>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425" y="1932371"/>
            <a:ext cx="3744049" cy="2345575"/>
          </a:xfrm>
          <a:prstGeom prst="rect">
            <a:avLst/>
          </a:prstGeom>
          <a:noFill/>
          <a:ln>
            <a:noFill/>
          </a:ln>
        </p:spPr>
      </p:pic>
      <p:pic>
        <p:nvPicPr>
          <p:cNvPr id="4" name="Google Shape;985;p131">
            <a:extLst>
              <a:ext uri="{FF2B5EF4-FFF2-40B4-BE49-F238E27FC236}">
                <a16:creationId xmlns:a16="http://schemas.microsoft.com/office/drawing/2014/main" id="{221096E8-54CA-56CB-C9A5-A6D1A7A63EE2}"/>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06375" y="2218713"/>
            <a:ext cx="3744049" cy="1772875"/>
          </a:xfrm>
          <a:prstGeom prst="rect">
            <a:avLst/>
          </a:prstGeom>
          <a:noFill/>
          <a:ln>
            <a:noFill/>
          </a:ln>
        </p:spPr>
      </p:pic>
      <p:sp>
        <p:nvSpPr>
          <p:cNvPr id="5" name="Google Shape;986;p131">
            <a:extLst>
              <a:ext uri="{FF2B5EF4-FFF2-40B4-BE49-F238E27FC236}">
                <a16:creationId xmlns:a16="http://schemas.microsoft.com/office/drawing/2014/main" id="{9B60C7F6-769A-9B5D-CCD3-660715A917A1}"/>
              </a:ext>
            </a:extLst>
          </p:cNvPr>
          <p:cNvSpPr txBox="1"/>
          <p:nvPr/>
        </p:nvSpPr>
        <p:spPr>
          <a:xfrm>
            <a:off x="194900" y="1496825"/>
            <a:ext cx="370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Human</a:t>
            </a:r>
            <a:endParaRPr>
              <a:solidFill>
                <a:schemeClr val="dk2"/>
              </a:solidFill>
              <a:latin typeface="Titillium Web"/>
              <a:ea typeface="Titillium Web"/>
              <a:cs typeface="Titillium Web"/>
              <a:sym typeface="Titillium Web"/>
            </a:endParaRPr>
          </a:p>
        </p:txBody>
      </p:sp>
      <p:sp>
        <p:nvSpPr>
          <p:cNvPr id="6" name="Google Shape;987;p131">
            <a:extLst>
              <a:ext uri="{FF2B5EF4-FFF2-40B4-BE49-F238E27FC236}">
                <a16:creationId xmlns:a16="http://schemas.microsoft.com/office/drawing/2014/main" id="{58C89FE9-EE29-2A55-A4A1-0D05EB91ABD1}"/>
              </a:ext>
            </a:extLst>
          </p:cNvPr>
          <p:cNvSpPr txBox="1"/>
          <p:nvPr/>
        </p:nvSpPr>
        <p:spPr>
          <a:xfrm>
            <a:off x="4806375" y="1457100"/>
            <a:ext cx="37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Titillium Web"/>
                <a:ea typeface="Titillium Web"/>
                <a:cs typeface="Titillium Web"/>
                <a:sym typeface="Titillium Web"/>
              </a:rPr>
              <a:t>Chatbot tricked into poor behavior</a:t>
            </a:r>
            <a:endParaRPr>
              <a:solidFill>
                <a:schemeClr val="dk2"/>
              </a:solidFill>
              <a:latin typeface="Titillium Web"/>
              <a:ea typeface="Titillium Web"/>
              <a:cs typeface="Titillium Web"/>
              <a:sym typeface="Titillium Web"/>
            </a:endParaRPr>
          </a:p>
        </p:txBody>
      </p:sp>
    </p:spTree>
    <p:extLst>
      <p:ext uri="{BB962C8B-B14F-4D97-AF65-F5344CB8AC3E}">
        <p14:creationId xmlns:p14="http://schemas.microsoft.com/office/powerpoint/2010/main" val="122015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09;p134">
            <a:extLst>
              <a:ext uri="{FF2B5EF4-FFF2-40B4-BE49-F238E27FC236}">
                <a16:creationId xmlns:a16="http://schemas.microsoft.com/office/drawing/2014/main" id="{B2BF3BA2-E95D-FDB0-2B02-6F21A5572DB8}"/>
              </a:ext>
            </a:extLst>
          </p:cNvPr>
          <p:cNvSpPr txBox="1">
            <a:spLocks noGrp="1"/>
          </p:cNvSpPr>
          <p:nvPr>
            <p:ph type="title"/>
          </p:nvPr>
        </p:nvSpPr>
        <p:spPr>
          <a:xfrm>
            <a:off x="208175" y="320050"/>
            <a:ext cx="88230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Over the next 3-5 years, AI </a:t>
            </a:r>
            <a:r>
              <a:rPr lang="en" sz="2000" i="1"/>
              <a:t>augmented</a:t>
            </a:r>
            <a:r>
              <a:rPr lang="en" sz="2000"/>
              <a:t> decisions &amp; design will be common place.</a:t>
            </a:r>
            <a:endParaRPr sz="2000"/>
          </a:p>
        </p:txBody>
      </p:sp>
      <p:sp>
        <p:nvSpPr>
          <p:cNvPr id="4" name="Google Shape;1010;p134">
            <a:extLst>
              <a:ext uri="{FF2B5EF4-FFF2-40B4-BE49-F238E27FC236}">
                <a16:creationId xmlns:a16="http://schemas.microsoft.com/office/drawing/2014/main" id="{E8E3C197-6EF2-7A05-C641-43FEF06A548B}"/>
              </a:ext>
            </a:extLst>
          </p:cNvPr>
          <p:cNvSpPr txBox="1"/>
          <p:nvPr/>
        </p:nvSpPr>
        <p:spPr>
          <a:xfrm>
            <a:off x="4710800" y="1136150"/>
            <a:ext cx="43203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will impact the creative spaces</a:t>
            </a:r>
            <a:endParaRPr sz="1200" b="1">
              <a:solidFill>
                <a:srgbClr val="FF5600"/>
              </a:solidFill>
              <a:latin typeface="Roboto"/>
              <a:ea typeface="Roboto"/>
              <a:cs typeface="Roboto"/>
              <a:sym typeface="Roboto"/>
            </a:endParaRPr>
          </a:p>
        </p:txBody>
      </p:sp>
      <p:sp>
        <p:nvSpPr>
          <p:cNvPr id="5" name="Google Shape;1011;p134">
            <a:extLst>
              <a:ext uri="{FF2B5EF4-FFF2-40B4-BE49-F238E27FC236}">
                <a16:creationId xmlns:a16="http://schemas.microsoft.com/office/drawing/2014/main" id="{EF7C39BD-F8FF-3AE3-0016-387408AF6C07}"/>
              </a:ext>
            </a:extLst>
          </p:cNvPr>
          <p:cNvSpPr txBox="1"/>
          <p:nvPr/>
        </p:nvSpPr>
        <p:spPr>
          <a:xfrm>
            <a:off x="4710800" y="1532850"/>
            <a:ext cx="4419600" cy="26322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Seeded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People and organizations will provide the input.  It’s still not generalized intelligence/self-aware</a:t>
            </a:r>
            <a:endParaRPr sz="900">
              <a:solidFill>
                <a:schemeClr val="lt2"/>
              </a:solidFill>
              <a:latin typeface="Courier New"/>
              <a:ea typeface="Courier New"/>
              <a:cs typeface="Courier New"/>
              <a:sym typeface="Courier New"/>
            </a:endParaRPr>
          </a:p>
          <a:p>
            <a:pPr marL="0" lvl="0" indent="0" algn="l" rtl="0">
              <a:spcBef>
                <a:spcPts val="0"/>
              </a:spcBef>
              <a:spcAft>
                <a:spcPts val="0"/>
              </a:spcAft>
              <a:buNone/>
            </a:pPr>
            <a:endParaRPr sz="9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Qualitative &amp; quantitative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Many </a:t>
            </a:r>
            <a:r>
              <a:rPr lang="en" sz="900" i="1">
                <a:solidFill>
                  <a:schemeClr val="lt2"/>
                </a:solidFill>
                <a:latin typeface="Courier New"/>
                <a:ea typeface="Courier New"/>
                <a:cs typeface="Courier New"/>
                <a:sym typeface="Courier New"/>
              </a:rPr>
              <a:t>concepts</a:t>
            </a:r>
            <a:r>
              <a:rPr lang="en" sz="900">
                <a:solidFill>
                  <a:schemeClr val="lt2"/>
                </a:solidFill>
                <a:latin typeface="Courier New"/>
                <a:ea typeface="Courier New"/>
                <a:cs typeface="Courier New"/>
                <a:sym typeface="Courier New"/>
              </a:rPr>
              <a:t> are learned then demonstrated in the outcome</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0-shot/few-shot modeling, large models already have an understanding of objects &amp; animals [knows horse, guesses zebra is similar]</a:t>
            </a:r>
            <a:r>
              <a:rPr lang="en" sz="1200">
                <a:solidFill>
                  <a:schemeClr val="lt2"/>
                </a:solidFill>
                <a:latin typeface="Courier New"/>
                <a:ea typeface="Courier New"/>
                <a:cs typeface="Courier New"/>
                <a:sym typeface="Courier New"/>
              </a:rPr>
              <a:t> </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2"/>
              </a:solidFill>
              <a:latin typeface="Courier New"/>
              <a:ea typeface="Courier New"/>
              <a:cs typeface="Courier New"/>
              <a:sym typeface="Courier New"/>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Reviewed by people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900">
                <a:solidFill>
                  <a:schemeClr val="lt2"/>
                </a:solidFill>
                <a:latin typeface="Courier New"/>
                <a:ea typeface="Courier New"/>
                <a:cs typeface="Courier New"/>
                <a:sym typeface="Courier New"/>
              </a:rPr>
              <a:t>As the decision gets more impactful, “human over the loop” will become normal</a:t>
            </a:r>
            <a:endParaRPr sz="9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6" name="Google Shape;1012;p134">
            <a:extLst>
              <a:ext uri="{FF2B5EF4-FFF2-40B4-BE49-F238E27FC236}">
                <a16:creationId xmlns:a16="http://schemas.microsoft.com/office/drawing/2014/main" id="{55BF6ED7-AE46-548C-EF49-FA3294FAA881}"/>
              </a:ext>
            </a:extLst>
          </p:cNvPr>
          <p:cNvCxnSpPr/>
          <p:nvPr/>
        </p:nvCxnSpPr>
        <p:spPr>
          <a:xfrm>
            <a:off x="5837150" y="1574140"/>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13;p134">
            <a:extLst>
              <a:ext uri="{FF2B5EF4-FFF2-40B4-BE49-F238E27FC236}">
                <a16:creationId xmlns:a16="http://schemas.microsoft.com/office/drawing/2014/main" id="{D4D22E93-C34B-7A40-D98B-7AF7A64A3984}"/>
              </a:ext>
            </a:extLst>
          </p:cNvPr>
          <p:cNvPicPr preferRelativeResize="0"/>
          <p:nvPr/>
        </p:nvPicPr>
        <p:blipFill>
          <a:blip r:embed="rId2">
            <a:alphaModFix/>
          </a:blip>
          <a:stretch>
            <a:fillRect/>
          </a:stretch>
        </p:blipFill>
        <p:spPr>
          <a:xfrm>
            <a:off x="738475" y="1762725"/>
            <a:ext cx="3409950" cy="1905000"/>
          </a:xfrm>
          <a:prstGeom prst="rect">
            <a:avLst/>
          </a:prstGeom>
          <a:noFill/>
          <a:ln>
            <a:noFill/>
          </a:ln>
        </p:spPr>
      </p:pic>
      <p:sp>
        <p:nvSpPr>
          <p:cNvPr id="8" name="Google Shape;1014;p134">
            <a:extLst>
              <a:ext uri="{FF2B5EF4-FFF2-40B4-BE49-F238E27FC236}">
                <a16:creationId xmlns:a16="http://schemas.microsoft.com/office/drawing/2014/main" id="{E61E6E7F-D40E-C389-6FD2-083792A23B8D}"/>
              </a:ext>
            </a:extLst>
          </p:cNvPr>
          <p:cNvSpPr/>
          <p:nvPr/>
        </p:nvSpPr>
        <p:spPr>
          <a:xfrm>
            <a:off x="25" y="42995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AI in 3-5 years will still NOT be generally intelligent, or self-aware but the tasks will be qualitative-augmentation.</a:t>
            </a:r>
            <a:endParaRPr sz="1100" i="0" u="none" strike="noStrike" cap="none">
              <a:solidFill>
                <a:srgbClr val="FFFFFF"/>
              </a:solidFill>
              <a:latin typeface="Titillium Web"/>
              <a:ea typeface="Titillium Web"/>
              <a:cs typeface="Titillium Web"/>
              <a:sym typeface="Titillium Web"/>
            </a:endParaRPr>
          </a:p>
        </p:txBody>
      </p:sp>
    </p:spTree>
    <p:extLst>
      <p:ext uri="{BB962C8B-B14F-4D97-AF65-F5344CB8AC3E}">
        <p14:creationId xmlns:p14="http://schemas.microsoft.com/office/powerpoint/2010/main" val="3867600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19;p135">
            <a:extLst>
              <a:ext uri="{FF2B5EF4-FFF2-40B4-BE49-F238E27FC236}">
                <a16:creationId xmlns:a16="http://schemas.microsoft.com/office/drawing/2014/main" id="{247B545B-0920-E80F-308E-E322E981729E}"/>
              </a:ext>
            </a:extLst>
          </p:cNvPr>
          <p:cNvSpPr txBox="1">
            <a:spLocks noGrp="1"/>
          </p:cNvSpPr>
          <p:nvPr>
            <p:ph type="title"/>
          </p:nvPr>
        </p:nvSpPr>
        <p:spPr>
          <a:xfrm>
            <a:off x="200075" y="320050"/>
            <a:ext cx="88149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AI in Journalism [societal understanding of events] &amp; content creation</a:t>
            </a:r>
            <a:endParaRPr sz="2400"/>
          </a:p>
        </p:txBody>
      </p:sp>
      <p:sp>
        <p:nvSpPr>
          <p:cNvPr id="4" name="Google Shape;1021;p135">
            <a:extLst>
              <a:ext uri="{FF2B5EF4-FFF2-40B4-BE49-F238E27FC236}">
                <a16:creationId xmlns:a16="http://schemas.microsoft.com/office/drawing/2014/main" id="{39A69CE3-0665-458D-4081-C58D341B5C22}"/>
              </a:ext>
            </a:extLst>
          </p:cNvPr>
          <p:cNvSpPr txBox="1"/>
          <p:nvPr/>
        </p:nvSpPr>
        <p:spPr>
          <a:xfrm>
            <a:off x="5756425" y="831350"/>
            <a:ext cx="28125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2000">
                <a:solidFill>
                  <a:schemeClr val="accent1"/>
                </a:solidFill>
                <a:latin typeface="Titillium Web ExtraLight"/>
                <a:ea typeface="Titillium Web ExtraLight"/>
                <a:cs typeface="Titillium Web ExtraLight"/>
                <a:sym typeface="Titillium Web ExtraLight"/>
              </a:rPr>
              <a:t>AI in Journalism</a:t>
            </a:r>
            <a:endParaRPr sz="1200" b="1">
              <a:solidFill>
                <a:srgbClr val="FF5600"/>
              </a:solidFill>
              <a:latin typeface="Roboto"/>
              <a:ea typeface="Roboto"/>
              <a:cs typeface="Roboto"/>
              <a:sym typeface="Roboto"/>
            </a:endParaRPr>
          </a:p>
        </p:txBody>
      </p:sp>
      <p:sp>
        <p:nvSpPr>
          <p:cNvPr id="5" name="Google Shape;1022;p135">
            <a:extLst>
              <a:ext uri="{FF2B5EF4-FFF2-40B4-BE49-F238E27FC236}">
                <a16:creationId xmlns:a16="http://schemas.microsoft.com/office/drawing/2014/main" id="{A7676F59-578B-5FF1-D360-06377EBC1A17}"/>
              </a:ext>
            </a:extLst>
          </p:cNvPr>
          <p:cNvSpPr txBox="1"/>
          <p:nvPr/>
        </p:nvSpPr>
        <p:spPr>
          <a:xfrm>
            <a:off x="5259400" y="1456650"/>
            <a:ext cx="3870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Titillium Web"/>
                <a:ea typeface="Titillium Web"/>
                <a:cs typeface="Titillium Web"/>
                <a:sym typeface="Titillium Web"/>
              </a:rPr>
              <a:t>Here is a list of highly repeatable use cases of AI at the local level:</a:t>
            </a:r>
            <a:endParaRPr sz="1100">
              <a:solidFill>
                <a:schemeClr val="lt1"/>
              </a:solidFill>
              <a:latin typeface="Titillium Web"/>
              <a:ea typeface="Titillium Web"/>
              <a:cs typeface="Titillium Web"/>
              <a:sym typeface="Titillium Web"/>
            </a:endParaRPr>
          </a:p>
          <a:p>
            <a:pPr marL="0" lvl="0" indent="0" algn="l" rtl="0">
              <a:spcBef>
                <a:spcPts val="0"/>
              </a:spcBef>
              <a:spcAft>
                <a:spcPts val="0"/>
              </a:spcAft>
              <a:buNone/>
            </a:pP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Templated sports, schools, real estate, and other stories.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Reporting tools including transcription services, entity extraction from documents, claim/fact identification, social media event detection.</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Engagement helpers, such as the KPCC / LAist Covid-19 question sorting system.</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lt1"/>
              </a:buClr>
              <a:buSzPts val="1100"/>
              <a:buFont typeface="Titillium Web"/>
              <a:buChar char="●"/>
            </a:pPr>
            <a:r>
              <a:rPr lang="en" sz="1100">
                <a:solidFill>
                  <a:schemeClr val="lt1"/>
                </a:solidFill>
                <a:latin typeface="Titillium Web"/>
                <a:ea typeface="Titillium Web"/>
                <a:cs typeface="Titillium Web"/>
                <a:sym typeface="Titillium Web"/>
              </a:rPr>
              <a:t>Dynamic paywalls and subscriber prediction algorithms.</a:t>
            </a:r>
            <a:endParaRPr sz="1100">
              <a:solidFill>
                <a:schemeClr val="lt1"/>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Recommendation engines.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Photo searching and tagging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Homepage curation systems.</a:t>
            </a:r>
            <a:endParaRPr sz="1100">
              <a:solidFill>
                <a:schemeClr val="accent2"/>
              </a:solidFill>
              <a:latin typeface="Titillium Web"/>
              <a:ea typeface="Titillium Web"/>
              <a:cs typeface="Titillium Web"/>
              <a:sym typeface="Titillium Web"/>
            </a:endParaRPr>
          </a:p>
          <a:p>
            <a:pPr marL="457200" lvl="0" indent="-298450" algn="l" rtl="0">
              <a:spcBef>
                <a:spcPts val="0"/>
              </a:spcBef>
              <a:spcAft>
                <a:spcPts val="0"/>
              </a:spcAft>
              <a:buClr>
                <a:schemeClr val="accent2"/>
              </a:buClr>
              <a:buSzPts val="1100"/>
              <a:buFont typeface="Titillium Web"/>
              <a:buChar char="●"/>
            </a:pPr>
            <a:r>
              <a:rPr lang="en" sz="1100">
                <a:solidFill>
                  <a:schemeClr val="accent2"/>
                </a:solidFill>
                <a:latin typeface="Titillium Web"/>
                <a:ea typeface="Titillium Web"/>
                <a:cs typeface="Titillium Web"/>
                <a:sym typeface="Titillium Web"/>
              </a:rPr>
              <a:t>Self-critique systems, monitoring gender and racial bias in stories.</a:t>
            </a:r>
            <a:endParaRPr sz="1100">
              <a:solidFill>
                <a:schemeClr val="accent2"/>
              </a:solidFill>
              <a:latin typeface="Titillium Web"/>
              <a:ea typeface="Titillium Web"/>
              <a:cs typeface="Titillium Web"/>
              <a:sym typeface="Titillium Web"/>
            </a:endParaRPr>
          </a:p>
          <a:p>
            <a:pPr marL="457200" lvl="0" indent="0" algn="l" rtl="0">
              <a:spcBef>
                <a:spcPts val="0"/>
              </a:spcBef>
              <a:spcAft>
                <a:spcPts val="0"/>
              </a:spcAft>
              <a:buNone/>
            </a:pPr>
            <a:endParaRPr sz="900">
              <a:solidFill>
                <a:schemeClr val="lt1"/>
              </a:solidFill>
            </a:endParaRPr>
          </a:p>
        </p:txBody>
      </p:sp>
      <p:cxnSp>
        <p:nvCxnSpPr>
          <p:cNvPr id="6" name="Google Shape;1023;p135">
            <a:extLst>
              <a:ext uri="{FF2B5EF4-FFF2-40B4-BE49-F238E27FC236}">
                <a16:creationId xmlns:a16="http://schemas.microsoft.com/office/drawing/2014/main" id="{DB2C57B3-6382-81AA-9A2D-B31436298694}"/>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7" name="Google Shape;1024;p135">
            <a:extLst>
              <a:ext uri="{FF2B5EF4-FFF2-40B4-BE49-F238E27FC236}">
                <a16:creationId xmlns:a16="http://schemas.microsoft.com/office/drawing/2014/main" id="{D9D813BD-6C73-BB5C-EE71-BAC4375474C7}"/>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0075" y="1777750"/>
            <a:ext cx="4954600" cy="2115007"/>
          </a:xfrm>
          <a:prstGeom prst="rect">
            <a:avLst/>
          </a:prstGeom>
          <a:noFill/>
          <a:ln>
            <a:noFill/>
          </a:ln>
        </p:spPr>
      </p:pic>
    </p:spTree>
    <p:extLst>
      <p:ext uri="{BB962C8B-B14F-4D97-AF65-F5344CB8AC3E}">
        <p14:creationId xmlns:p14="http://schemas.microsoft.com/office/powerpoint/2010/main" val="3821457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0CF-250A-BDA5-F5C7-C9F97BE26FD6}"/>
              </a:ext>
            </a:extLst>
          </p:cNvPr>
          <p:cNvSpPr>
            <a:spLocks noGrp="1"/>
          </p:cNvSpPr>
          <p:nvPr>
            <p:ph type="title"/>
          </p:nvPr>
        </p:nvSpPr>
        <p:spPr/>
        <p:txBody>
          <a:bodyPr/>
          <a:lstStyle/>
          <a:p>
            <a:endParaRPr lang="en-US"/>
          </a:p>
        </p:txBody>
      </p:sp>
      <p:sp>
        <p:nvSpPr>
          <p:cNvPr id="3" name="Google Shape;1041;p137">
            <a:extLst>
              <a:ext uri="{FF2B5EF4-FFF2-40B4-BE49-F238E27FC236}">
                <a16:creationId xmlns:a16="http://schemas.microsoft.com/office/drawing/2014/main" id="{2836EC5E-D782-0D48-F7DB-75D49B38D85C}"/>
              </a:ext>
            </a:extLst>
          </p:cNvPr>
          <p:cNvSpPr txBox="1"/>
          <p:nvPr/>
        </p:nvSpPr>
        <p:spPr>
          <a:xfrm>
            <a:off x="236100" y="738800"/>
            <a:ext cx="8671800" cy="121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800" b="1" dirty="0">
                <a:solidFill>
                  <a:srgbClr val="3F51B5"/>
                </a:solidFill>
              </a:rPr>
              <a:t>The Ethics of AI in Content Creation is Complicated and Fraught with Peril</a:t>
            </a:r>
            <a:endParaRPr sz="1800" b="1" dirty="0">
              <a:solidFill>
                <a:schemeClr val="lt1"/>
              </a:solidFill>
            </a:endParaRPr>
          </a:p>
          <a:p>
            <a:pPr marL="0" lvl="0" indent="0" algn="l" rtl="0">
              <a:lnSpc>
                <a:spcPct val="115000"/>
              </a:lnSpc>
              <a:spcBef>
                <a:spcPts val="1200"/>
              </a:spcBef>
              <a:spcAft>
                <a:spcPts val="1200"/>
              </a:spcAft>
              <a:buNone/>
            </a:pPr>
            <a:r>
              <a:rPr lang="en" sz="1100" dirty="0">
                <a:solidFill>
                  <a:schemeClr val="lt1"/>
                </a:solidFill>
              </a:rPr>
              <a:t>Artificial intelligence is the use of machines to perform tasks that were previously done by humans. Although AI has many potential benefits, it’s also creating a lot of ethical issues. More and more content is being created with artificial intelligence, and this isn’t always a good thing. People need to understand the effects that AI has on the world before they can create good content with it.</a:t>
            </a:r>
            <a:endParaRPr sz="1100" dirty="0">
              <a:solidFill>
                <a:schemeClr val="lt1"/>
              </a:solidFill>
            </a:endParaRPr>
          </a:p>
        </p:txBody>
      </p:sp>
      <p:sp>
        <p:nvSpPr>
          <p:cNvPr id="4" name="Google Shape;1042;p137">
            <a:extLst>
              <a:ext uri="{FF2B5EF4-FFF2-40B4-BE49-F238E27FC236}">
                <a16:creationId xmlns:a16="http://schemas.microsoft.com/office/drawing/2014/main" id="{1B8CFE6A-3FC0-8B5B-EE4C-BE589D172696}"/>
              </a:ext>
            </a:extLst>
          </p:cNvPr>
          <p:cNvSpPr txBox="1"/>
          <p:nvPr/>
        </p:nvSpPr>
        <p:spPr>
          <a:xfrm>
            <a:off x="132300" y="2736375"/>
            <a:ext cx="8879400" cy="195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600" dirty="0">
                <a:solidFill>
                  <a:schemeClr val="lt2"/>
                </a:solidFill>
              </a:rPr>
              <a:t>First of all, AI is being used to create more content than ever before. Most people use AI to create their social media posts, marketing campaigns and other content. This is creating a lot of new problems with fairness and inclusion. Social media is extremely influential in the lives of many people, so creating inappropriate content based on AI can have a big impact on people's lives. Many people are worried that AI will make the world less inclusive and fair as time goes on.</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Another issue with AI-created content is that it’s generally inaccessible to people with disabilities. Most AI-created content is only seen by people with smartphones, computers or internet access. This excludes many people from seeing the latest trends and ideas. Fixing this wouldn’t be too difficult— but there needs to be a change in attitude when it comes to accessibility issues. People need to make sure their work is accessible before releasing it to the public.</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people are also concerned about how AI will affect human relationships in the future. Many relationships are now based on instant communication through social media platforms like Facebook, Instagram and Twitter. However, most of these platforms are powered by artificial intelligence instead of human creators. This means no one is responsible for what goes on those platforms— which leads to an unfair advantage over non-users in any public or private discussions. People need to be careful when using these platforms when artificial intelligence is involved; otherwise, they could end up hurting others without realizing it.</a:t>
            </a:r>
            <a:endParaRPr sz="600" dirty="0">
              <a:solidFill>
                <a:schemeClr val="lt2"/>
              </a:solidFill>
            </a:endParaRPr>
          </a:p>
          <a:p>
            <a:pPr marL="0" lvl="0" indent="0" algn="l" rtl="0">
              <a:lnSpc>
                <a:spcPct val="115000"/>
              </a:lnSpc>
              <a:spcBef>
                <a:spcPts val="1200"/>
              </a:spcBef>
              <a:spcAft>
                <a:spcPts val="0"/>
              </a:spcAft>
              <a:buNone/>
            </a:pPr>
            <a:r>
              <a:rPr lang="en" sz="600" dirty="0">
                <a:solidFill>
                  <a:schemeClr val="lt2"/>
                </a:solidFill>
              </a:rPr>
              <a:t>Many governments are also considering laws to regulate how AI affects the world and its citizens. China and India have especially strict laws when it comes to using AI in government systems. They want their governments to be completely trustworthy and non-invasive at all times. Other countries have similar regulations regarding government use of AI as well; both sides want to ensure their systems are ethical before they release them to the public.</a:t>
            </a:r>
            <a:endParaRPr sz="600" dirty="0">
              <a:solidFill>
                <a:schemeClr val="lt2"/>
              </a:solidFill>
            </a:endParaRPr>
          </a:p>
          <a:p>
            <a:pPr marL="0" lvl="0" indent="0" algn="l" rtl="0">
              <a:lnSpc>
                <a:spcPct val="115000"/>
              </a:lnSpc>
              <a:spcBef>
                <a:spcPts val="1200"/>
              </a:spcBef>
              <a:spcAft>
                <a:spcPts val="1200"/>
              </a:spcAft>
              <a:buNone/>
            </a:pPr>
            <a:r>
              <a:rPr lang="en" sz="600" dirty="0">
                <a:solidFill>
                  <a:schemeClr val="lt2"/>
                </a:solidFill>
              </a:rPr>
              <a:t>There’s a lot of potential in artificial intelligence, but we need to do our due diligence before we can fully utilize its power for good. Many countries are passing laws regarding how AI affects our society; social media is creating new problems with accessibility and unfairness; and our content creation processes aren’t always ethical either. We need to make sure we understand these issues before we start implementing artificial intelligence into our lives.</a:t>
            </a:r>
            <a:endParaRPr sz="600" dirty="0">
              <a:solidFill>
                <a:schemeClr val="lt2"/>
              </a:solidFill>
            </a:endParaRPr>
          </a:p>
        </p:txBody>
      </p:sp>
    </p:spTree>
    <p:extLst>
      <p:ext uri="{BB962C8B-B14F-4D97-AF65-F5344CB8AC3E}">
        <p14:creationId xmlns:p14="http://schemas.microsoft.com/office/powerpoint/2010/main" val="419451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47;p138">
            <a:extLst>
              <a:ext uri="{FF2B5EF4-FFF2-40B4-BE49-F238E27FC236}">
                <a16:creationId xmlns:a16="http://schemas.microsoft.com/office/drawing/2014/main" id="{70BC1085-5348-EF57-5C59-A0CD01398F61}"/>
              </a:ext>
            </a:extLst>
          </p:cNvPr>
          <p:cNvSpPr txBox="1">
            <a:spLocks/>
          </p:cNvSpPr>
          <p:nvPr/>
        </p:nvSpPr>
        <p:spPr>
          <a:xfrm>
            <a:off x="397825" y="320040"/>
            <a:ext cx="7886700" cy="400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a:t>Human-led AI supported design</a:t>
            </a:r>
          </a:p>
        </p:txBody>
      </p:sp>
      <p:sp>
        <p:nvSpPr>
          <p:cNvPr id="4" name="Google Shape;1048;p138">
            <a:extLst>
              <a:ext uri="{FF2B5EF4-FFF2-40B4-BE49-F238E27FC236}">
                <a16:creationId xmlns:a16="http://schemas.microsoft.com/office/drawing/2014/main" id="{791B2798-36F3-9E99-8E9D-68960F1931A1}"/>
              </a:ext>
            </a:extLst>
          </p:cNvPr>
          <p:cNvSpPr txBox="1"/>
          <p:nvPr/>
        </p:nvSpPr>
        <p:spPr>
          <a:xfrm>
            <a:off x="5510350" y="4584925"/>
            <a:ext cx="3673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rgbClr val="595959"/>
                </a:solidFill>
                <a:latin typeface="Titillium Web ExtraLight"/>
                <a:ea typeface="Titillium Web ExtraLight"/>
                <a:cs typeface="Titillium Web ExtraLight"/>
                <a:sym typeface="Titillium Web ExtraLight"/>
              </a:rPr>
              <a:t>Source:	 </a:t>
            </a:r>
            <a:r>
              <a:rPr lang="en" sz="800" u="sng">
                <a:solidFill>
                  <a:schemeClr val="hlink"/>
                </a:solidFill>
                <a:latin typeface="Titillium Web ExtraLight"/>
                <a:ea typeface="Titillium Web ExtraLight"/>
                <a:cs typeface="Titillium Web ExtraLight"/>
                <a:sym typeface="Titillium Web ExtraLight"/>
                <a:hlinkClick r:id="rId2"/>
              </a:rPr>
              <a:t>https://i.huffpost.com/gen/1644664/thumbs/r-LATTE-ART-403xFB.jpg</a:t>
            </a:r>
            <a:endParaRPr sz="800">
              <a:latin typeface="Titillium Web ExtraLight"/>
              <a:ea typeface="Titillium Web ExtraLight"/>
              <a:cs typeface="Titillium Web ExtraLight"/>
              <a:sym typeface="Titillium Web ExtraLight"/>
            </a:endParaRPr>
          </a:p>
        </p:txBody>
      </p:sp>
      <p:sp>
        <p:nvSpPr>
          <p:cNvPr id="5" name="Google Shape;1049;p138">
            <a:extLst>
              <a:ext uri="{FF2B5EF4-FFF2-40B4-BE49-F238E27FC236}">
                <a16:creationId xmlns:a16="http://schemas.microsoft.com/office/drawing/2014/main" id="{B06787BB-FFC6-B43D-8F36-744BFC135062}"/>
              </a:ext>
            </a:extLst>
          </p:cNvPr>
          <p:cNvSpPr txBox="1"/>
          <p:nvPr/>
        </p:nvSpPr>
        <p:spPr>
          <a:xfrm>
            <a:off x="5227225" y="831350"/>
            <a:ext cx="3673800" cy="514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800"/>
              </a:spcBef>
              <a:spcAft>
                <a:spcPts val="0"/>
              </a:spcAft>
              <a:buNone/>
            </a:pPr>
            <a:r>
              <a:rPr lang="en" sz="1500">
                <a:solidFill>
                  <a:schemeClr val="accent1"/>
                </a:solidFill>
                <a:latin typeface="Titillium Web ExtraLight"/>
                <a:ea typeface="Titillium Web ExtraLight"/>
                <a:cs typeface="Titillium Web ExtraLight"/>
                <a:sym typeface="Titillium Web ExtraLight"/>
              </a:rPr>
              <a:t>Augmented Design Including product design</a:t>
            </a:r>
            <a:endParaRPr sz="700" b="1">
              <a:solidFill>
                <a:srgbClr val="FF5600"/>
              </a:solidFill>
              <a:latin typeface="Roboto"/>
              <a:ea typeface="Roboto"/>
              <a:cs typeface="Roboto"/>
              <a:sym typeface="Roboto"/>
            </a:endParaRPr>
          </a:p>
        </p:txBody>
      </p:sp>
      <p:sp>
        <p:nvSpPr>
          <p:cNvPr id="6" name="Google Shape;1050;p138">
            <a:extLst>
              <a:ext uri="{FF2B5EF4-FFF2-40B4-BE49-F238E27FC236}">
                <a16:creationId xmlns:a16="http://schemas.microsoft.com/office/drawing/2014/main" id="{2842C95A-D84F-7D3C-6D5B-CBFBA6B35855}"/>
              </a:ext>
            </a:extLst>
          </p:cNvPr>
          <p:cNvSpPr txBox="1"/>
          <p:nvPr/>
        </p:nvSpPr>
        <p:spPr>
          <a:xfrm>
            <a:off x="5227225" y="1729163"/>
            <a:ext cx="3870900" cy="1970100"/>
          </a:xfrm>
          <a:prstGeom prst="rect">
            <a:avLst/>
          </a:prstGeom>
          <a:noFill/>
          <a:ln>
            <a:noFill/>
          </a:ln>
        </p:spPr>
        <p:txBody>
          <a:bodyPr spcFirstLastPara="1" wrap="square" lIns="91425" tIns="91425" rIns="91425" bIns="91425" anchor="t" anchorCtr="0">
            <a:spAutoFit/>
          </a:bodyPr>
          <a:lstStyle/>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Change backgrounds with text or voice input will be commonplace</a:t>
            </a:r>
            <a:endParaRPr>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“Remove people”</a:t>
            </a:r>
            <a:endParaRPr sz="1200">
              <a:solidFill>
                <a:schemeClr val="lt1"/>
              </a:solidFill>
              <a:latin typeface="Titillium Web"/>
              <a:ea typeface="Titillium Web"/>
              <a:cs typeface="Titillium Web"/>
              <a:sym typeface="Titillium Web"/>
            </a:endParaRPr>
          </a:p>
          <a:p>
            <a:pPr marL="457200" lvl="0" indent="0" algn="l" rtl="0">
              <a:spcBef>
                <a:spcPts val="0"/>
              </a:spcBef>
              <a:spcAft>
                <a:spcPts val="0"/>
              </a:spcAft>
              <a:buNone/>
            </a:pPr>
            <a:endParaRPr>
              <a:solidFill>
                <a:schemeClr val="lt1"/>
              </a:solidFill>
              <a:latin typeface="Titillium Web"/>
              <a:ea typeface="Titillium Web"/>
              <a:cs typeface="Titillium Web"/>
              <a:sym typeface="Titillium Web"/>
            </a:endParaRPr>
          </a:p>
          <a:p>
            <a:pPr marL="171450" lvl="0" indent="-203200" algn="l" rtl="0">
              <a:spcBef>
                <a:spcPts val="0"/>
              </a:spcBef>
              <a:spcAft>
                <a:spcPts val="0"/>
              </a:spcAft>
              <a:buClr>
                <a:schemeClr val="lt1"/>
              </a:buClr>
              <a:buSzPts val="1400"/>
              <a:buFont typeface="Titillium Web"/>
              <a:buChar char="●"/>
            </a:pPr>
            <a:r>
              <a:rPr lang="en">
                <a:solidFill>
                  <a:schemeClr val="lt1"/>
                </a:solidFill>
                <a:latin typeface="Titillium Web"/>
                <a:ea typeface="Titillium Web"/>
                <a:cs typeface="Titillium Web"/>
                <a:sym typeface="Titillium Web"/>
              </a:rPr>
              <a:t>Not just images; domain specific</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“engineering diagram of an airplane”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r>
              <a:rPr lang="en" sz="1200">
                <a:solidFill>
                  <a:schemeClr val="lt2"/>
                </a:solidFill>
                <a:latin typeface="Courier New"/>
                <a:ea typeface="Courier New"/>
                <a:cs typeface="Courier New"/>
                <a:sym typeface="Courier New"/>
              </a:rPr>
              <a:t>“architectural diagram of a bridge”</a:t>
            </a:r>
            <a:endParaRPr sz="1200">
              <a:solidFill>
                <a:schemeClr val="lt2"/>
              </a:solidFill>
              <a:latin typeface="Courier New"/>
              <a:ea typeface="Courier New"/>
              <a:cs typeface="Courier New"/>
              <a:sym typeface="Courier New"/>
            </a:endParaRPr>
          </a:p>
          <a:p>
            <a:pPr marL="457200" lvl="0" indent="0" algn="l" rtl="0">
              <a:spcBef>
                <a:spcPts val="0"/>
              </a:spcBef>
              <a:spcAft>
                <a:spcPts val="0"/>
              </a:spcAft>
              <a:buNone/>
            </a:pPr>
            <a:endParaRPr sz="1200">
              <a:solidFill>
                <a:schemeClr val="lt1"/>
              </a:solidFill>
            </a:endParaRPr>
          </a:p>
        </p:txBody>
      </p:sp>
      <p:cxnSp>
        <p:nvCxnSpPr>
          <p:cNvPr id="7" name="Google Shape;1051;p138">
            <a:extLst>
              <a:ext uri="{FF2B5EF4-FFF2-40B4-BE49-F238E27FC236}">
                <a16:creationId xmlns:a16="http://schemas.microsoft.com/office/drawing/2014/main" id="{288B29AF-3E23-03E0-846B-837B1BC8A32C}"/>
              </a:ext>
            </a:extLst>
          </p:cNvPr>
          <p:cNvCxnSpPr/>
          <p:nvPr/>
        </p:nvCxnSpPr>
        <p:spPr>
          <a:xfrm>
            <a:off x="6079225" y="1324915"/>
            <a:ext cx="2166900" cy="0"/>
          </a:xfrm>
          <a:prstGeom prst="straightConnector1">
            <a:avLst/>
          </a:prstGeom>
          <a:noFill/>
          <a:ln w="9525" cap="flat" cmpd="sng">
            <a:solidFill>
              <a:srgbClr val="1B3751"/>
            </a:solidFill>
            <a:prstDash val="solid"/>
            <a:round/>
            <a:headEnd type="none" w="med" len="med"/>
            <a:tailEnd type="none" w="med" len="med"/>
          </a:ln>
        </p:spPr>
      </p:cxnSp>
      <p:pic>
        <p:nvPicPr>
          <p:cNvPr id="8" name="Google Shape;1052;p138">
            <a:extLst>
              <a:ext uri="{FF2B5EF4-FFF2-40B4-BE49-F238E27FC236}">
                <a16:creationId xmlns:a16="http://schemas.microsoft.com/office/drawing/2014/main" id="{E467982B-1442-E1E2-3407-C554BA7A1068}"/>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4875" y="1054000"/>
            <a:ext cx="3409949" cy="1918105"/>
          </a:xfrm>
          <a:prstGeom prst="rect">
            <a:avLst/>
          </a:prstGeom>
          <a:noFill/>
          <a:ln>
            <a:noFill/>
          </a:ln>
        </p:spPr>
      </p:pic>
      <p:pic>
        <p:nvPicPr>
          <p:cNvPr id="9" name="Google Shape;1053;p138">
            <a:extLst>
              <a:ext uri="{FF2B5EF4-FFF2-40B4-BE49-F238E27FC236}">
                <a16:creationId xmlns:a16="http://schemas.microsoft.com/office/drawing/2014/main" id="{AB59C974-737F-CD8C-713B-3A2EAFDB4C5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875" y="3017390"/>
            <a:ext cx="1869925" cy="1875329"/>
          </a:xfrm>
          <a:prstGeom prst="rect">
            <a:avLst/>
          </a:prstGeom>
          <a:noFill/>
          <a:ln>
            <a:noFill/>
          </a:ln>
        </p:spPr>
      </p:pic>
      <p:pic>
        <p:nvPicPr>
          <p:cNvPr id="10" name="Google Shape;1054;p138">
            <a:extLst>
              <a:ext uri="{FF2B5EF4-FFF2-40B4-BE49-F238E27FC236}">
                <a16:creationId xmlns:a16="http://schemas.microsoft.com/office/drawing/2014/main" id="{8D9CD619-8335-ADF2-3F15-DE8CE5F14078}"/>
              </a:ext>
            </a:extLst>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69600" y="3017405"/>
            <a:ext cx="1869915" cy="1875320"/>
          </a:xfrm>
          <a:prstGeom prst="rect">
            <a:avLst/>
          </a:prstGeom>
          <a:noFill/>
          <a:ln>
            <a:noFill/>
          </a:ln>
        </p:spPr>
      </p:pic>
    </p:spTree>
    <p:extLst>
      <p:ext uri="{BB962C8B-B14F-4D97-AF65-F5344CB8AC3E}">
        <p14:creationId xmlns:p14="http://schemas.microsoft.com/office/powerpoint/2010/main" val="309621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74;p141">
            <a:extLst>
              <a:ext uri="{FF2B5EF4-FFF2-40B4-BE49-F238E27FC236}">
                <a16:creationId xmlns:a16="http://schemas.microsoft.com/office/drawing/2014/main" id="{D7E48CA9-C278-A578-76DA-059D9FDB0D4D}"/>
              </a:ext>
            </a:extLst>
          </p:cNvPr>
          <p:cNvSpPr txBox="1">
            <a:spLocks/>
          </p:cNvSpPr>
          <p:nvPr/>
        </p:nvSpPr>
        <p:spPr>
          <a:xfrm>
            <a:off x="103187" y="190424"/>
            <a:ext cx="2995614"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900" u="sng" dirty="0">
                <a:solidFill>
                  <a:schemeClr val="accent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https://huggingface.co/spaces/stabilityai/stable-diffusion</a:t>
            </a:r>
            <a:r>
              <a:rPr lang="en-US" sz="900" dirty="0"/>
              <a:t> </a:t>
            </a:r>
          </a:p>
          <a:p>
            <a:endParaRPr lang="en-US" sz="1100" dirty="0"/>
          </a:p>
        </p:txBody>
      </p:sp>
      <p:sp>
        <p:nvSpPr>
          <p:cNvPr id="5" name="Google Shape;1076;p141">
            <a:extLst>
              <a:ext uri="{FF2B5EF4-FFF2-40B4-BE49-F238E27FC236}">
                <a16:creationId xmlns:a16="http://schemas.microsoft.com/office/drawing/2014/main" id="{1267E380-FAA3-E912-B7EF-E72ECCEFABF6}"/>
              </a:ext>
            </a:extLst>
          </p:cNvPr>
          <p:cNvSpPr/>
          <p:nvPr/>
        </p:nvSpPr>
        <p:spPr>
          <a:xfrm>
            <a:off x="25" y="473643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These were generated without any editing, purely the model’s understanding of the concepts.</a:t>
            </a:r>
            <a:endParaRPr sz="1100" i="0" u="none" strike="noStrike" cap="none">
              <a:solidFill>
                <a:srgbClr val="FFFFFF"/>
              </a:solidFill>
              <a:latin typeface="Titillium Web"/>
              <a:ea typeface="Titillium Web"/>
              <a:cs typeface="Titillium Web"/>
              <a:sym typeface="Titillium Web"/>
            </a:endParaRPr>
          </a:p>
        </p:txBody>
      </p:sp>
      <p:pic>
        <p:nvPicPr>
          <p:cNvPr id="7" name="Google Shape;1078;p141">
            <a:extLst>
              <a:ext uri="{FF2B5EF4-FFF2-40B4-BE49-F238E27FC236}">
                <a16:creationId xmlns:a16="http://schemas.microsoft.com/office/drawing/2014/main" id="{613EB09B-2704-7A1E-EB53-4E1B4FC09C50}"/>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9106" y="595571"/>
            <a:ext cx="2243775" cy="2950328"/>
          </a:xfrm>
          <a:prstGeom prst="rect">
            <a:avLst/>
          </a:prstGeom>
          <a:noFill/>
          <a:ln>
            <a:noFill/>
          </a:ln>
        </p:spPr>
      </p:pic>
      <p:pic>
        <p:nvPicPr>
          <p:cNvPr id="8" name="Picture 7">
            <a:extLst>
              <a:ext uri="{FF2B5EF4-FFF2-40B4-BE49-F238E27FC236}">
                <a16:creationId xmlns:a16="http://schemas.microsoft.com/office/drawing/2014/main" id="{4E16FF48-6C6E-EFF6-51C9-46729E43AD7C}"/>
              </a:ext>
            </a:extLst>
          </p:cNvPr>
          <p:cNvPicPr>
            <a:picLocks noChangeAspect="1"/>
          </p:cNvPicPr>
          <p:nvPr/>
        </p:nvPicPr>
        <p:blipFill>
          <a:blip r:embed="rId4"/>
          <a:stretch>
            <a:fillRect/>
          </a:stretch>
        </p:blipFill>
        <p:spPr>
          <a:xfrm>
            <a:off x="5772150" y="356472"/>
            <a:ext cx="2884170" cy="729330"/>
          </a:xfrm>
          <a:prstGeom prst="rect">
            <a:avLst/>
          </a:prstGeom>
        </p:spPr>
      </p:pic>
      <p:sp>
        <p:nvSpPr>
          <p:cNvPr id="10" name="TextBox 9">
            <a:extLst>
              <a:ext uri="{FF2B5EF4-FFF2-40B4-BE49-F238E27FC236}">
                <a16:creationId xmlns:a16="http://schemas.microsoft.com/office/drawing/2014/main" id="{1C56D630-09C9-45E0-16E4-E02D24C5B0AA}"/>
              </a:ext>
            </a:extLst>
          </p:cNvPr>
          <p:cNvSpPr txBox="1"/>
          <p:nvPr/>
        </p:nvSpPr>
        <p:spPr>
          <a:xfrm>
            <a:off x="3313588" y="48695"/>
            <a:ext cx="5342732" cy="307777"/>
          </a:xfrm>
          <a:prstGeom prst="rect">
            <a:avLst/>
          </a:prstGeom>
          <a:solidFill>
            <a:schemeClr val="bg1">
              <a:lumMod val="50000"/>
            </a:schemeClr>
          </a:solidFill>
        </p:spPr>
        <p:txBody>
          <a:bodyPr wrap="square">
            <a:spAutoFit/>
          </a:bodyPr>
          <a:lstStyle/>
          <a:p>
            <a:r>
              <a:rPr lang="en-US" sz="1400" u="sng" dirty="0">
                <a:solidFill>
                  <a:schemeClr val="hlink"/>
                </a:solidFill>
                <a:hlinkClick r:id="rId5"/>
              </a:rPr>
              <a:t>https://chat.openai.com/auth/login</a:t>
            </a:r>
            <a:r>
              <a:rPr lang="en-US" sz="1400" dirty="0"/>
              <a:t> </a:t>
            </a:r>
          </a:p>
        </p:txBody>
      </p:sp>
      <p:sp>
        <p:nvSpPr>
          <p:cNvPr id="11" name="TextBox 10">
            <a:extLst>
              <a:ext uri="{FF2B5EF4-FFF2-40B4-BE49-F238E27FC236}">
                <a16:creationId xmlns:a16="http://schemas.microsoft.com/office/drawing/2014/main" id="{A799C17C-161B-0C7D-E5C7-BB3A950D63A3}"/>
              </a:ext>
            </a:extLst>
          </p:cNvPr>
          <p:cNvSpPr txBox="1"/>
          <p:nvPr/>
        </p:nvSpPr>
        <p:spPr>
          <a:xfrm>
            <a:off x="5772150" y="1168400"/>
            <a:ext cx="2884170" cy="3908762"/>
          </a:xfrm>
          <a:prstGeom prst="rect">
            <a:avLst/>
          </a:prstGeom>
          <a:solidFill>
            <a:schemeClr val="bg1"/>
          </a:solidFill>
        </p:spPr>
        <p:txBody>
          <a:bodyPr wrap="square" rtlCol="0">
            <a:spAutoFit/>
          </a:bodyPr>
          <a:lstStyle/>
          <a:p>
            <a:pPr algn="l"/>
            <a:r>
              <a:rPr lang="en-US" sz="800" b="0" i="0" dirty="0">
                <a:solidFill>
                  <a:srgbClr val="374151"/>
                </a:solidFill>
                <a:effectLst/>
                <a:latin typeface="Söhne"/>
              </a:rPr>
              <a:t>Here is an example script in the R programming language that follows the SEMMA (Sample, Explore, Modify, Model, Assess) data mining process and uses a random forest algorithm:</a:t>
            </a:r>
          </a:p>
          <a:p>
            <a:pPr algn="l"/>
            <a:r>
              <a:rPr lang="en-US" sz="800" b="1" i="0" dirty="0">
                <a:effectLst/>
                <a:latin typeface="Söhne"/>
              </a:rPr>
              <a:t>Load necessary libraries</a:t>
            </a:r>
          </a:p>
          <a:p>
            <a:pPr algn="l"/>
            <a:r>
              <a:rPr lang="en-US" sz="800" b="0" i="0" dirty="0">
                <a:solidFill>
                  <a:srgbClr val="374151"/>
                </a:solidFill>
                <a:effectLst/>
                <a:latin typeface="Söhne"/>
              </a:rPr>
              <a:t>library(</a:t>
            </a:r>
            <a:r>
              <a:rPr lang="en-US" sz="800" b="0" i="0" dirty="0" err="1">
                <a:solidFill>
                  <a:srgbClr val="374151"/>
                </a:solidFill>
                <a:effectLst/>
                <a:latin typeface="Söhne"/>
              </a:rPr>
              <a:t>tidyverse</a:t>
            </a:r>
            <a:r>
              <a:rPr lang="en-US" sz="800" b="0" i="0" dirty="0">
                <a:solidFill>
                  <a:srgbClr val="374151"/>
                </a:solidFill>
                <a:effectLst/>
                <a:latin typeface="Söhne"/>
              </a:rPr>
              <a:t>) </a:t>
            </a:r>
          </a:p>
          <a:p>
            <a:pPr algn="l"/>
            <a:r>
              <a:rPr lang="en-US" sz="800" b="0" i="0" dirty="0">
                <a:solidFill>
                  <a:srgbClr val="374151"/>
                </a:solidFill>
                <a:effectLst/>
                <a:latin typeface="Söhne"/>
              </a:rPr>
              <a:t>library(</a:t>
            </a:r>
            <a:r>
              <a:rPr lang="en-US" sz="800" b="0" i="0" dirty="0" err="1">
                <a:solidFill>
                  <a:srgbClr val="374151"/>
                </a:solidFill>
                <a:effectLst/>
                <a:latin typeface="Söhne"/>
              </a:rPr>
              <a:t>randomForest</a:t>
            </a:r>
            <a:r>
              <a:rPr lang="en-US" sz="800" b="0" i="0" dirty="0">
                <a:solidFill>
                  <a:srgbClr val="374151"/>
                </a:solidFill>
                <a:effectLst/>
                <a:latin typeface="Söhne"/>
              </a:rPr>
              <a:t>)</a:t>
            </a:r>
          </a:p>
          <a:p>
            <a:pPr algn="l"/>
            <a:r>
              <a:rPr lang="en-US" sz="800" b="1" i="0" dirty="0">
                <a:effectLst/>
                <a:latin typeface="Söhne"/>
              </a:rPr>
              <a:t>Sample the data</a:t>
            </a:r>
          </a:p>
          <a:p>
            <a:pPr algn="l"/>
            <a:r>
              <a:rPr lang="en-US" sz="800" b="0" i="0" dirty="0">
                <a:solidFill>
                  <a:srgbClr val="374151"/>
                </a:solidFill>
                <a:effectLst/>
                <a:latin typeface="Söhne"/>
              </a:rPr>
              <a:t>data &lt;- </a:t>
            </a:r>
            <a:r>
              <a:rPr lang="en-US" sz="800" b="0" i="0" dirty="0" err="1">
                <a:solidFill>
                  <a:srgbClr val="374151"/>
                </a:solidFill>
                <a:effectLst/>
                <a:latin typeface="Söhne"/>
              </a:rPr>
              <a:t>sample_n</a:t>
            </a:r>
            <a:r>
              <a:rPr lang="en-US" sz="800" b="0" i="0" dirty="0">
                <a:solidFill>
                  <a:srgbClr val="374151"/>
                </a:solidFill>
                <a:effectLst/>
                <a:latin typeface="Söhne"/>
              </a:rPr>
              <a:t>(dataset, 1000)</a:t>
            </a:r>
          </a:p>
          <a:p>
            <a:pPr algn="l"/>
            <a:r>
              <a:rPr lang="en-US" sz="800" b="1" i="0" dirty="0">
                <a:effectLst/>
                <a:latin typeface="Söhne"/>
              </a:rPr>
              <a:t>Explore the data</a:t>
            </a:r>
          </a:p>
          <a:p>
            <a:pPr algn="l"/>
            <a:r>
              <a:rPr lang="en-US" sz="800" b="0" i="0" dirty="0">
                <a:solidFill>
                  <a:srgbClr val="374151"/>
                </a:solidFill>
                <a:effectLst/>
                <a:latin typeface="Söhne"/>
              </a:rPr>
              <a:t>summary(data)</a:t>
            </a:r>
          </a:p>
          <a:p>
            <a:pPr algn="l"/>
            <a:r>
              <a:rPr lang="en-US" sz="800" b="1" i="0" dirty="0">
                <a:effectLst/>
                <a:latin typeface="Söhne"/>
              </a:rPr>
              <a:t>Modify the data</a:t>
            </a:r>
          </a:p>
          <a:p>
            <a:pPr algn="l"/>
            <a:r>
              <a:rPr lang="en-US" sz="800" b="0" i="0" dirty="0">
                <a:solidFill>
                  <a:srgbClr val="374151"/>
                </a:solidFill>
                <a:effectLst/>
                <a:latin typeface="Söhne"/>
              </a:rPr>
              <a:t>data &lt;- data %&gt;% mutate(outcome = </a:t>
            </a:r>
            <a:r>
              <a:rPr lang="en-US" sz="800" b="0" i="0" dirty="0" err="1">
                <a:solidFill>
                  <a:srgbClr val="374151"/>
                </a:solidFill>
                <a:effectLst/>
                <a:latin typeface="Söhne"/>
              </a:rPr>
              <a:t>ifelse</a:t>
            </a:r>
            <a:r>
              <a:rPr lang="en-US" sz="800" b="0" i="0" dirty="0">
                <a:solidFill>
                  <a:srgbClr val="374151"/>
                </a:solidFill>
                <a:effectLst/>
                <a:latin typeface="Söhne"/>
              </a:rPr>
              <a:t>(outcome == 1, "positive", "negative")) %&gt;% mutate(features = scale(features))</a:t>
            </a:r>
          </a:p>
          <a:p>
            <a:pPr algn="l"/>
            <a:r>
              <a:rPr lang="en-US" sz="800" b="1" i="0" dirty="0">
                <a:effectLst/>
                <a:latin typeface="Söhne"/>
              </a:rPr>
              <a:t>Model the data using a random forest algorithm</a:t>
            </a:r>
          </a:p>
          <a:p>
            <a:pPr algn="l"/>
            <a:r>
              <a:rPr lang="en-US" sz="800" b="0" i="0" dirty="0">
                <a:solidFill>
                  <a:srgbClr val="374151"/>
                </a:solidFill>
                <a:effectLst/>
                <a:latin typeface="Söhne"/>
              </a:rPr>
              <a:t>model &lt;- </a:t>
            </a:r>
            <a:r>
              <a:rPr lang="en-US" sz="800" b="0" i="0" dirty="0" err="1">
                <a:solidFill>
                  <a:srgbClr val="374151"/>
                </a:solidFill>
                <a:effectLst/>
                <a:latin typeface="Söhne"/>
              </a:rPr>
              <a:t>randomForest</a:t>
            </a:r>
            <a:r>
              <a:rPr lang="en-US" sz="800" b="0" i="0" dirty="0">
                <a:solidFill>
                  <a:srgbClr val="374151"/>
                </a:solidFill>
                <a:effectLst/>
                <a:latin typeface="Söhne"/>
              </a:rPr>
              <a:t>(outcome ~ ., data = data)</a:t>
            </a:r>
          </a:p>
          <a:p>
            <a:pPr algn="l"/>
            <a:r>
              <a:rPr lang="en-US" sz="800" b="1" i="0" dirty="0">
                <a:effectLst/>
                <a:latin typeface="Söhne"/>
              </a:rPr>
              <a:t>Assess the model's performance</a:t>
            </a:r>
          </a:p>
          <a:p>
            <a:pPr algn="l"/>
            <a:r>
              <a:rPr lang="en-US" sz="800" b="0" i="0" dirty="0">
                <a:solidFill>
                  <a:srgbClr val="374151"/>
                </a:solidFill>
                <a:effectLst/>
                <a:latin typeface="Söhne"/>
              </a:rPr>
              <a:t>print(model)</a:t>
            </a:r>
          </a:p>
          <a:p>
            <a:pPr algn="l"/>
            <a:r>
              <a:rPr lang="en-US" sz="800" b="0" i="0" dirty="0">
                <a:solidFill>
                  <a:srgbClr val="374151"/>
                </a:solidFill>
                <a:effectLst/>
                <a:latin typeface="Söhne"/>
              </a:rPr>
              <a:t>This script first loads the necessary libraries, including the </a:t>
            </a:r>
            <a:r>
              <a:rPr lang="en-US" sz="800" b="0" i="0" dirty="0" err="1">
                <a:solidFill>
                  <a:srgbClr val="374151"/>
                </a:solidFill>
                <a:effectLst/>
                <a:latin typeface="Söhne"/>
              </a:rPr>
              <a:t>tidyverse</a:t>
            </a:r>
            <a:r>
              <a:rPr lang="en-US" sz="800" b="0" i="0" dirty="0">
                <a:solidFill>
                  <a:srgbClr val="374151"/>
                </a:solidFill>
                <a:effectLst/>
                <a:latin typeface="Söhne"/>
              </a:rPr>
              <a:t> package for data manipulation and the </a:t>
            </a:r>
            <a:r>
              <a:rPr lang="en-US" sz="800" b="0" i="0" dirty="0" err="1">
                <a:solidFill>
                  <a:srgbClr val="374151"/>
                </a:solidFill>
                <a:effectLst/>
                <a:latin typeface="Söhne"/>
              </a:rPr>
              <a:t>randomForest</a:t>
            </a:r>
            <a:r>
              <a:rPr lang="en-US" sz="800" b="0" i="0" dirty="0">
                <a:solidFill>
                  <a:srgbClr val="374151"/>
                </a:solidFill>
                <a:effectLst/>
                <a:latin typeface="Söhne"/>
              </a:rPr>
              <a:t> package for building and evaluating random forest models. It then samples the data and explores it using the summary function.</a:t>
            </a:r>
          </a:p>
          <a:p>
            <a:pPr algn="l"/>
            <a:r>
              <a:rPr lang="en-US" sz="800" b="0" i="0" dirty="0">
                <a:solidFill>
                  <a:srgbClr val="374151"/>
                </a:solidFill>
                <a:effectLst/>
                <a:latin typeface="Söhne"/>
              </a:rPr>
              <a:t>Next, the script modifies the data by converting the outcome variable to a factor and scaling the feature variables. It then builds a random forest model using the </a:t>
            </a:r>
            <a:r>
              <a:rPr lang="en-US" sz="800" b="0" i="0" dirty="0" err="1">
                <a:solidFill>
                  <a:srgbClr val="374151"/>
                </a:solidFill>
                <a:effectLst/>
                <a:latin typeface="Söhne"/>
              </a:rPr>
              <a:t>randomForest</a:t>
            </a:r>
            <a:r>
              <a:rPr lang="en-US" sz="800" b="0" i="0" dirty="0">
                <a:solidFill>
                  <a:srgbClr val="374151"/>
                </a:solidFill>
                <a:effectLst/>
                <a:latin typeface="Söhne"/>
              </a:rPr>
              <a:t> function, with the outcome variable as the response and the feature variables as the predictors.</a:t>
            </a:r>
          </a:p>
          <a:p>
            <a:pPr algn="l"/>
            <a:r>
              <a:rPr lang="en-US" sz="800" b="0" i="0" dirty="0">
                <a:solidFill>
                  <a:srgbClr val="374151"/>
                </a:solidFill>
                <a:effectLst/>
                <a:latin typeface="Söhne"/>
              </a:rPr>
              <a:t>Finally, the script assesses the model's performance by printing its summary using the print function. This summary includes metrics such as the out-of-bag error rate and the importance of each predictor variable in the model.</a:t>
            </a:r>
          </a:p>
        </p:txBody>
      </p:sp>
      <p:pic>
        <p:nvPicPr>
          <p:cNvPr id="12" name="Picture 11">
            <a:extLst>
              <a:ext uri="{FF2B5EF4-FFF2-40B4-BE49-F238E27FC236}">
                <a16:creationId xmlns:a16="http://schemas.microsoft.com/office/drawing/2014/main" id="{1239BF17-1770-D349-3B15-AB52EAD6B41B}"/>
              </a:ext>
            </a:extLst>
          </p:cNvPr>
          <p:cNvPicPr>
            <a:picLocks noChangeAspect="1"/>
          </p:cNvPicPr>
          <p:nvPr/>
        </p:nvPicPr>
        <p:blipFill>
          <a:blip r:embed="rId6"/>
          <a:stretch>
            <a:fillRect/>
          </a:stretch>
        </p:blipFill>
        <p:spPr>
          <a:xfrm>
            <a:off x="3313588" y="435670"/>
            <a:ext cx="2243775" cy="319802"/>
          </a:xfrm>
          <a:prstGeom prst="rect">
            <a:avLst/>
          </a:prstGeom>
        </p:spPr>
      </p:pic>
      <p:pic>
        <p:nvPicPr>
          <p:cNvPr id="13" name="Picture 12">
            <a:extLst>
              <a:ext uri="{FF2B5EF4-FFF2-40B4-BE49-F238E27FC236}">
                <a16:creationId xmlns:a16="http://schemas.microsoft.com/office/drawing/2014/main" id="{368492AA-895A-CC1B-7BF2-A268DDDD6E0B}"/>
              </a:ext>
            </a:extLst>
          </p:cNvPr>
          <p:cNvPicPr>
            <a:picLocks noChangeAspect="1"/>
          </p:cNvPicPr>
          <p:nvPr/>
        </p:nvPicPr>
        <p:blipFill>
          <a:blip r:embed="rId7"/>
          <a:stretch>
            <a:fillRect/>
          </a:stretch>
        </p:blipFill>
        <p:spPr>
          <a:xfrm>
            <a:off x="3283319" y="883620"/>
            <a:ext cx="2277634" cy="2398060"/>
          </a:xfrm>
          <a:prstGeom prst="rect">
            <a:avLst/>
          </a:prstGeom>
        </p:spPr>
      </p:pic>
    </p:spTree>
    <p:extLst>
      <p:ext uri="{BB962C8B-B14F-4D97-AF65-F5344CB8AC3E}">
        <p14:creationId xmlns:p14="http://schemas.microsoft.com/office/powerpoint/2010/main" val="4752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9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Simple example of an AI Workflow.</a:t>
            </a:r>
            <a:endParaRPr/>
          </a:p>
        </p:txBody>
      </p:sp>
      <p:sp>
        <p:nvSpPr>
          <p:cNvPr id="1559" name="Google Shape;1559;p197"/>
          <p:cNvSpPr/>
          <p:nvPr/>
        </p:nvSpPr>
        <p:spPr>
          <a:xfrm>
            <a:off x="675046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0" name="Google Shape;1560;p197"/>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197"/>
          <p:cNvGrpSpPr/>
          <p:nvPr/>
        </p:nvGrpSpPr>
        <p:grpSpPr>
          <a:xfrm>
            <a:off x="7409719" y="1250358"/>
            <a:ext cx="1383000" cy="1240658"/>
            <a:chOff x="7409688" y="1936158"/>
            <a:chExt cx="1383000" cy="1240658"/>
          </a:xfrm>
        </p:grpSpPr>
        <p:pic>
          <p:nvPicPr>
            <p:cNvPr id="1562" name="Google Shape;1562;p197"/>
            <p:cNvPicPr preferRelativeResize="0"/>
            <p:nvPr/>
          </p:nvPicPr>
          <p:blipFill>
            <a:blip r:embed="rId3">
              <a:alphaModFix/>
            </a:blip>
            <a:stretch>
              <a:fillRect/>
            </a:stretch>
          </p:blipFill>
          <p:spPr>
            <a:xfrm>
              <a:off x="7647775" y="2269991"/>
              <a:ext cx="906825" cy="906825"/>
            </a:xfrm>
            <a:prstGeom prst="rect">
              <a:avLst/>
            </a:prstGeom>
            <a:noFill/>
            <a:ln>
              <a:noFill/>
            </a:ln>
          </p:spPr>
        </p:pic>
        <p:sp>
          <p:nvSpPr>
            <p:cNvPr id="1563" name="Google Shape;1563;p197"/>
            <p:cNvSpPr txBox="1"/>
            <p:nvPr/>
          </p:nvSpPr>
          <p:spPr>
            <a:xfrm>
              <a:off x="7409688"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Continuous Monitoring</a:t>
              </a:r>
              <a:endParaRPr sz="800">
                <a:solidFill>
                  <a:srgbClr val="999999"/>
                </a:solidFill>
                <a:latin typeface="Roboto"/>
                <a:ea typeface="Roboto"/>
                <a:cs typeface="Roboto"/>
                <a:sym typeface="Roboto"/>
              </a:endParaRPr>
            </a:p>
          </p:txBody>
        </p:sp>
      </p:grpSp>
      <p:sp>
        <p:nvSpPr>
          <p:cNvPr id="1564" name="Google Shape;1564;p197"/>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5" name="Google Shape;1565;p197"/>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7"/>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7" name="Google Shape;1567;p197"/>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8" name="Google Shape;1568;p197"/>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197"/>
          <p:cNvGrpSpPr/>
          <p:nvPr/>
        </p:nvGrpSpPr>
        <p:grpSpPr>
          <a:xfrm>
            <a:off x="3796556" y="1250358"/>
            <a:ext cx="1383000" cy="1232708"/>
            <a:chOff x="3880500" y="1936158"/>
            <a:chExt cx="1383000" cy="1232708"/>
          </a:xfrm>
        </p:grpSpPr>
        <p:pic>
          <p:nvPicPr>
            <p:cNvPr id="1570" name="Google Shape;1570;p197"/>
            <p:cNvPicPr preferRelativeResize="0"/>
            <p:nvPr/>
          </p:nvPicPr>
          <p:blipFill>
            <a:blip r:embed="rId4">
              <a:alphaModFix/>
            </a:blip>
            <a:stretch>
              <a:fillRect/>
            </a:stretch>
          </p:blipFill>
          <p:spPr>
            <a:xfrm>
              <a:off x="4126591" y="2277941"/>
              <a:ext cx="890818" cy="890925"/>
            </a:xfrm>
            <a:prstGeom prst="rect">
              <a:avLst/>
            </a:prstGeom>
            <a:noFill/>
            <a:ln>
              <a:noFill/>
            </a:ln>
          </p:spPr>
        </p:pic>
        <p:sp>
          <p:nvSpPr>
            <p:cNvPr id="1571" name="Google Shape;1571;p197"/>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572" name="Google Shape;1572;p197"/>
          <p:cNvGrpSpPr/>
          <p:nvPr/>
        </p:nvGrpSpPr>
        <p:grpSpPr>
          <a:xfrm>
            <a:off x="183425" y="1250358"/>
            <a:ext cx="1383000" cy="1187058"/>
            <a:chOff x="183425" y="1936158"/>
            <a:chExt cx="1383000" cy="1187058"/>
          </a:xfrm>
        </p:grpSpPr>
        <p:pic>
          <p:nvPicPr>
            <p:cNvPr id="1573" name="Google Shape;1573;p197"/>
            <p:cNvPicPr preferRelativeResize="0"/>
            <p:nvPr/>
          </p:nvPicPr>
          <p:blipFill>
            <a:blip r:embed="rId5">
              <a:alphaModFix/>
            </a:blip>
            <a:stretch>
              <a:fillRect/>
            </a:stretch>
          </p:blipFill>
          <p:spPr>
            <a:xfrm>
              <a:off x="475125" y="2323591"/>
              <a:ext cx="799625" cy="799625"/>
            </a:xfrm>
            <a:prstGeom prst="rect">
              <a:avLst/>
            </a:prstGeom>
            <a:noFill/>
            <a:ln>
              <a:noFill/>
            </a:ln>
          </p:spPr>
        </p:pic>
        <p:sp>
          <p:nvSpPr>
            <p:cNvPr id="1574" name="Google Shape;1574;p197"/>
            <p:cNvSpPr txBox="1"/>
            <p:nvPr/>
          </p:nvSpPr>
          <p:spPr>
            <a:xfrm>
              <a:off x="183425"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sp>
        <p:nvSpPr>
          <p:cNvPr id="1575" name="Google Shape;1575;p197"/>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6" name="Google Shape;1576;p197"/>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197"/>
          <p:cNvGrpSpPr/>
          <p:nvPr/>
        </p:nvGrpSpPr>
        <p:grpSpPr>
          <a:xfrm>
            <a:off x="1989991" y="1250358"/>
            <a:ext cx="1383000" cy="1240658"/>
            <a:chOff x="2027263" y="1936158"/>
            <a:chExt cx="1383000" cy="1240658"/>
          </a:xfrm>
        </p:grpSpPr>
        <p:pic>
          <p:nvPicPr>
            <p:cNvPr id="1578" name="Google Shape;1578;p197"/>
            <p:cNvPicPr preferRelativeResize="0"/>
            <p:nvPr/>
          </p:nvPicPr>
          <p:blipFill>
            <a:blip r:embed="rId6">
              <a:alphaModFix/>
            </a:blip>
            <a:stretch>
              <a:fillRect/>
            </a:stretch>
          </p:blipFill>
          <p:spPr>
            <a:xfrm>
              <a:off x="2265350" y="2269991"/>
              <a:ext cx="906825" cy="906825"/>
            </a:xfrm>
            <a:prstGeom prst="rect">
              <a:avLst/>
            </a:prstGeom>
            <a:noFill/>
            <a:ln>
              <a:noFill/>
            </a:ln>
          </p:spPr>
        </p:pic>
        <p:sp>
          <p:nvSpPr>
            <p:cNvPr id="1579" name="Google Shape;1579;p197"/>
            <p:cNvSpPr txBox="1"/>
            <p:nvPr/>
          </p:nvSpPr>
          <p:spPr>
            <a:xfrm>
              <a:off x="202726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sp>
        <p:nvSpPr>
          <p:cNvPr id="1580" name="Google Shape;1580;p197"/>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197"/>
          <p:cNvGrpSpPr/>
          <p:nvPr/>
        </p:nvGrpSpPr>
        <p:grpSpPr>
          <a:xfrm>
            <a:off x="5603123" y="1250358"/>
            <a:ext cx="1383000" cy="1248609"/>
            <a:chOff x="5407313" y="1936158"/>
            <a:chExt cx="1383000" cy="1248609"/>
          </a:xfrm>
        </p:grpSpPr>
        <p:pic>
          <p:nvPicPr>
            <p:cNvPr id="1582" name="Google Shape;1582;p197"/>
            <p:cNvPicPr preferRelativeResize="0"/>
            <p:nvPr/>
          </p:nvPicPr>
          <p:blipFill>
            <a:blip r:embed="rId7">
              <a:alphaModFix/>
            </a:blip>
            <a:stretch>
              <a:fillRect/>
            </a:stretch>
          </p:blipFill>
          <p:spPr>
            <a:xfrm>
              <a:off x="5645401" y="2262041"/>
              <a:ext cx="906824" cy="922726"/>
            </a:xfrm>
            <a:prstGeom prst="rect">
              <a:avLst/>
            </a:prstGeom>
            <a:noFill/>
            <a:ln>
              <a:noFill/>
            </a:ln>
          </p:spPr>
        </p:pic>
        <p:sp>
          <p:nvSpPr>
            <p:cNvPr id="1583" name="Google Shape;1583;p197"/>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584" name="Google Shape;1584;p197"/>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 how many ice cream cones we will sell each day.”</a:t>
            </a:r>
            <a:endParaRPr sz="900" b="0" i="0" u="none" strike="noStrike" cap="none">
              <a:solidFill>
                <a:srgbClr val="FFFFFF"/>
              </a:solidFill>
              <a:latin typeface="Roboto"/>
              <a:ea typeface="Roboto"/>
              <a:cs typeface="Roboto"/>
              <a:sym typeface="Roboto"/>
            </a:endParaRPr>
          </a:p>
        </p:txBody>
      </p:sp>
      <p:pic>
        <p:nvPicPr>
          <p:cNvPr id="1585" name="Google Shape;1585;p197"/>
          <p:cNvPicPr preferRelativeResize="0"/>
          <p:nvPr/>
        </p:nvPicPr>
        <p:blipFill>
          <a:blip r:embed="rId8">
            <a:alphaModFix/>
          </a:blip>
          <a:stretch>
            <a:fillRect/>
          </a:stretch>
        </p:blipFill>
        <p:spPr>
          <a:xfrm>
            <a:off x="701863" y="3289409"/>
            <a:ext cx="346127" cy="348225"/>
          </a:xfrm>
          <a:prstGeom prst="rect">
            <a:avLst/>
          </a:prstGeom>
          <a:noFill/>
          <a:ln>
            <a:noFill/>
          </a:ln>
        </p:spPr>
      </p:pic>
      <p:grpSp>
        <p:nvGrpSpPr>
          <p:cNvPr id="1586" name="Google Shape;1586;p197"/>
          <p:cNvGrpSpPr/>
          <p:nvPr/>
        </p:nvGrpSpPr>
        <p:grpSpPr>
          <a:xfrm>
            <a:off x="2056625" y="3241222"/>
            <a:ext cx="1249725" cy="444600"/>
            <a:chOff x="2233750" y="3231550"/>
            <a:chExt cx="1249725" cy="444600"/>
          </a:xfrm>
        </p:grpSpPr>
        <p:pic>
          <p:nvPicPr>
            <p:cNvPr id="1587" name="Google Shape;1587;p197"/>
            <p:cNvPicPr preferRelativeResize="0"/>
            <p:nvPr/>
          </p:nvPicPr>
          <p:blipFill>
            <a:blip r:embed="rId9">
              <a:alphaModFix/>
            </a:blip>
            <a:stretch>
              <a:fillRect/>
            </a:stretch>
          </p:blipFill>
          <p:spPr>
            <a:xfrm>
              <a:off x="2233750" y="3280788"/>
              <a:ext cx="346125" cy="346125"/>
            </a:xfrm>
            <a:prstGeom prst="rect">
              <a:avLst/>
            </a:prstGeom>
            <a:noFill/>
            <a:ln>
              <a:noFill/>
            </a:ln>
          </p:spPr>
        </p:pic>
        <p:pic>
          <p:nvPicPr>
            <p:cNvPr id="1588" name="Google Shape;1588;p197"/>
            <p:cNvPicPr preferRelativeResize="0"/>
            <p:nvPr/>
          </p:nvPicPr>
          <p:blipFill>
            <a:blip r:embed="rId10">
              <a:alphaModFix/>
            </a:blip>
            <a:stretch>
              <a:fillRect/>
            </a:stretch>
          </p:blipFill>
          <p:spPr>
            <a:xfrm>
              <a:off x="2685550" y="3280788"/>
              <a:ext cx="346125" cy="346125"/>
            </a:xfrm>
            <a:prstGeom prst="rect">
              <a:avLst/>
            </a:prstGeom>
            <a:noFill/>
            <a:ln>
              <a:noFill/>
            </a:ln>
          </p:spPr>
        </p:pic>
        <p:pic>
          <p:nvPicPr>
            <p:cNvPr id="1589" name="Google Shape;1589;p197"/>
            <p:cNvPicPr preferRelativeResize="0"/>
            <p:nvPr/>
          </p:nvPicPr>
          <p:blipFill>
            <a:blip r:embed="rId11">
              <a:alphaModFix/>
            </a:blip>
            <a:stretch>
              <a:fillRect/>
            </a:stretch>
          </p:blipFill>
          <p:spPr>
            <a:xfrm>
              <a:off x="3137350" y="3280788"/>
              <a:ext cx="346125" cy="346125"/>
            </a:xfrm>
            <a:prstGeom prst="rect">
              <a:avLst/>
            </a:prstGeom>
            <a:noFill/>
            <a:ln>
              <a:noFill/>
            </a:ln>
          </p:spPr>
        </p:pic>
        <p:cxnSp>
          <p:nvCxnSpPr>
            <p:cNvPr id="1590" name="Google Shape;1590;p197"/>
            <p:cNvCxnSpPr/>
            <p:nvPr/>
          </p:nvCxnSpPr>
          <p:spPr>
            <a:xfrm>
              <a:off x="263172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591" name="Google Shape;1591;p197"/>
            <p:cNvCxnSpPr/>
            <p:nvPr/>
          </p:nvCxnSpPr>
          <p:spPr>
            <a:xfrm>
              <a:off x="3031675" y="3231550"/>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grpSp>
      <p:sp>
        <p:nvSpPr>
          <p:cNvPr id="1592" name="Google Shape;1592;p197"/>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“Get historical price, temperature  &amp; seasonal data”</a:t>
            </a:r>
            <a:endParaRPr sz="900" b="0" i="0" u="none" strike="noStrike" cap="none">
              <a:solidFill>
                <a:srgbClr val="FFFFFF"/>
              </a:solidFill>
              <a:latin typeface="Roboto"/>
              <a:ea typeface="Roboto"/>
              <a:cs typeface="Roboto"/>
              <a:sym typeface="Roboto"/>
            </a:endParaRPr>
          </a:p>
        </p:txBody>
      </p:sp>
      <p:pic>
        <p:nvPicPr>
          <p:cNvPr id="1593" name="Google Shape;1593;p197"/>
          <p:cNvPicPr preferRelativeResize="0"/>
          <p:nvPr/>
        </p:nvPicPr>
        <p:blipFill>
          <a:blip r:embed="rId12">
            <a:alphaModFix/>
          </a:blip>
          <a:stretch>
            <a:fillRect/>
          </a:stretch>
        </p:blipFill>
        <p:spPr>
          <a:xfrm>
            <a:off x="4314987" y="3284386"/>
            <a:ext cx="346127" cy="358271"/>
          </a:xfrm>
          <a:prstGeom prst="rect">
            <a:avLst/>
          </a:prstGeom>
          <a:noFill/>
          <a:ln>
            <a:noFill/>
          </a:ln>
        </p:spPr>
      </p:pic>
      <p:sp>
        <p:nvSpPr>
          <p:cNvPr id="1594" name="Google Shape;1594;p197"/>
          <p:cNvSpPr/>
          <p:nvPr/>
        </p:nvSpPr>
        <p:spPr>
          <a:xfrm>
            <a:off x="3953125"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sp>
        <p:nvSpPr>
          <p:cNvPr id="1595" name="Google Shape;1595;p197"/>
          <p:cNvSpPr/>
          <p:nvPr/>
        </p:nvSpPr>
        <p:spPr>
          <a:xfrm>
            <a:off x="5634500"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“Predictions are sent to our suppliers”</a:t>
            </a:r>
            <a:endParaRPr sz="900" b="0" i="0" u="none" strike="noStrike" cap="none">
              <a:solidFill>
                <a:srgbClr val="FFFFFF"/>
              </a:solidFill>
              <a:latin typeface="Roboto"/>
              <a:ea typeface="Roboto"/>
              <a:cs typeface="Roboto"/>
              <a:sym typeface="Roboto"/>
            </a:endParaRPr>
          </a:p>
        </p:txBody>
      </p:sp>
      <p:pic>
        <p:nvPicPr>
          <p:cNvPr id="1596" name="Google Shape;1596;p197"/>
          <p:cNvPicPr preferRelativeResize="0"/>
          <p:nvPr/>
        </p:nvPicPr>
        <p:blipFill>
          <a:blip r:embed="rId13">
            <a:alphaModFix/>
          </a:blip>
          <a:stretch>
            <a:fillRect/>
          </a:stretch>
        </p:blipFill>
        <p:spPr>
          <a:xfrm>
            <a:off x="6121561" y="3290459"/>
            <a:ext cx="346125" cy="346125"/>
          </a:xfrm>
          <a:prstGeom prst="rect">
            <a:avLst/>
          </a:prstGeom>
          <a:noFill/>
          <a:ln>
            <a:noFill/>
          </a:ln>
        </p:spPr>
      </p:pic>
      <p:pic>
        <p:nvPicPr>
          <p:cNvPr id="1597" name="Google Shape;1597;p197"/>
          <p:cNvPicPr preferRelativeResize="0"/>
          <p:nvPr/>
        </p:nvPicPr>
        <p:blipFill>
          <a:blip r:embed="rId14">
            <a:alphaModFix/>
          </a:blip>
          <a:stretch>
            <a:fillRect/>
          </a:stretch>
        </p:blipFill>
        <p:spPr>
          <a:xfrm>
            <a:off x="7928156" y="3290459"/>
            <a:ext cx="346125" cy="346125"/>
          </a:xfrm>
          <a:prstGeom prst="rect">
            <a:avLst/>
          </a:prstGeom>
          <a:noFill/>
          <a:ln>
            <a:noFill/>
          </a:ln>
        </p:spPr>
      </p:pic>
      <p:sp>
        <p:nvSpPr>
          <p:cNvPr id="1598" name="Google Shape;1598;p197"/>
          <p:cNvSpPr/>
          <p:nvPr/>
        </p:nvSpPr>
        <p:spPr>
          <a:xfrm>
            <a:off x="7443919" y="3703013"/>
            <a:ext cx="13146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dirty="0">
                <a:solidFill>
                  <a:srgbClr val="FFFFFF"/>
                </a:solidFill>
                <a:latin typeface="Roboto"/>
                <a:ea typeface="Roboto"/>
                <a:cs typeface="Roboto"/>
                <a:sym typeface="Roboto"/>
              </a:rPr>
              <a:t>“We are partially closed due to the pandemic”</a:t>
            </a:r>
            <a:endParaRPr sz="900" b="0" i="0" u="none" strike="noStrike" cap="none" dirty="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5"/>
                                        </p:tgtEl>
                                        <p:attrNameLst>
                                          <p:attrName>style.visibility</p:attrName>
                                        </p:attrNameLst>
                                      </p:cBhvr>
                                      <p:to>
                                        <p:strVal val="visible"/>
                                      </p:to>
                                    </p:set>
                                    <p:animEffect transition="in" filter="fade">
                                      <p:cBhvr>
                                        <p:cTn id="7" dur="1000"/>
                                        <p:tgtEl>
                                          <p:spTgt spid="1585"/>
                                        </p:tgtEl>
                                      </p:cBhvr>
                                    </p:animEffect>
                                  </p:childTnLst>
                                </p:cTn>
                              </p:par>
                              <p:par>
                                <p:cTn id="8" presetID="10" presetClass="entr" presetSubtype="0" fill="hold" nodeType="withEffect">
                                  <p:stCondLst>
                                    <p:cond delay="0"/>
                                  </p:stCondLst>
                                  <p:childTnLst>
                                    <p:set>
                                      <p:cBhvr>
                                        <p:cTn id="9" dur="1" fill="hold">
                                          <p:stCondLst>
                                            <p:cond delay="0"/>
                                          </p:stCondLst>
                                        </p:cTn>
                                        <p:tgtEl>
                                          <p:spTgt spid="1584"/>
                                        </p:tgtEl>
                                        <p:attrNameLst>
                                          <p:attrName>style.visibility</p:attrName>
                                        </p:attrNameLst>
                                      </p:cBhvr>
                                      <p:to>
                                        <p:strVal val="visible"/>
                                      </p:to>
                                    </p:set>
                                    <p:animEffect transition="in" filter="fade">
                                      <p:cBhvr>
                                        <p:cTn id="10" dur="1000"/>
                                        <p:tgtEl>
                                          <p:spTgt spid="15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6"/>
                                        </p:tgtEl>
                                        <p:attrNameLst>
                                          <p:attrName>style.visibility</p:attrName>
                                        </p:attrNameLst>
                                      </p:cBhvr>
                                      <p:to>
                                        <p:strVal val="visible"/>
                                      </p:to>
                                    </p:set>
                                    <p:animEffect transition="in" filter="fade">
                                      <p:cBhvr>
                                        <p:cTn id="15" dur="1000"/>
                                        <p:tgtEl>
                                          <p:spTgt spid="1586"/>
                                        </p:tgtEl>
                                      </p:cBhvr>
                                    </p:animEffect>
                                  </p:childTnLst>
                                </p:cTn>
                              </p:par>
                              <p:par>
                                <p:cTn id="16" presetID="10" presetClass="entr" presetSubtype="0" fill="hold" nodeType="withEffect">
                                  <p:stCondLst>
                                    <p:cond delay="0"/>
                                  </p:stCondLst>
                                  <p:childTnLst>
                                    <p:set>
                                      <p:cBhvr>
                                        <p:cTn id="17" dur="1" fill="hold">
                                          <p:stCondLst>
                                            <p:cond delay="0"/>
                                          </p:stCondLst>
                                        </p:cTn>
                                        <p:tgtEl>
                                          <p:spTgt spid="1592"/>
                                        </p:tgtEl>
                                        <p:attrNameLst>
                                          <p:attrName>style.visibility</p:attrName>
                                        </p:attrNameLst>
                                      </p:cBhvr>
                                      <p:to>
                                        <p:strVal val="visible"/>
                                      </p:to>
                                    </p:set>
                                    <p:animEffect transition="in" filter="fade">
                                      <p:cBhvr>
                                        <p:cTn id="18" dur="1000"/>
                                        <p:tgtEl>
                                          <p:spTgt spid="159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3"/>
                                        </p:tgtEl>
                                        <p:attrNameLst>
                                          <p:attrName>style.visibility</p:attrName>
                                        </p:attrNameLst>
                                      </p:cBhvr>
                                      <p:to>
                                        <p:strVal val="visible"/>
                                      </p:to>
                                    </p:set>
                                    <p:animEffect transition="in" filter="fade">
                                      <p:cBhvr>
                                        <p:cTn id="23" dur="1000"/>
                                        <p:tgtEl>
                                          <p:spTgt spid="1593"/>
                                        </p:tgtEl>
                                      </p:cBhvr>
                                    </p:animEffect>
                                  </p:childTnLst>
                                </p:cTn>
                              </p:par>
                              <p:par>
                                <p:cTn id="24" presetID="10" presetClass="entr" presetSubtype="0" fill="hold" nodeType="withEffect">
                                  <p:stCondLst>
                                    <p:cond delay="0"/>
                                  </p:stCondLst>
                                  <p:childTnLst>
                                    <p:set>
                                      <p:cBhvr>
                                        <p:cTn id="25" dur="1" fill="hold">
                                          <p:stCondLst>
                                            <p:cond delay="0"/>
                                          </p:stCondLst>
                                        </p:cTn>
                                        <p:tgtEl>
                                          <p:spTgt spid="1594"/>
                                        </p:tgtEl>
                                        <p:attrNameLst>
                                          <p:attrName>style.visibility</p:attrName>
                                        </p:attrNameLst>
                                      </p:cBhvr>
                                      <p:to>
                                        <p:strVal val="visible"/>
                                      </p:to>
                                    </p:set>
                                    <p:animEffect transition="in" filter="fade">
                                      <p:cBhvr>
                                        <p:cTn id="26" dur="1000"/>
                                        <p:tgtEl>
                                          <p:spTgt spid="15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6"/>
                                        </p:tgtEl>
                                        <p:attrNameLst>
                                          <p:attrName>style.visibility</p:attrName>
                                        </p:attrNameLst>
                                      </p:cBhvr>
                                      <p:to>
                                        <p:strVal val="visible"/>
                                      </p:to>
                                    </p:set>
                                    <p:animEffect transition="in" filter="fade">
                                      <p:cBhvr>
                                        <p:cTn id="31" dur="1000"/>
                                        <p:tgtEl>
                                          <p:spTgt spid="1596"/>
                                        </p:tgtEl>
                                      </p:cBhvr>
                                    </p:animEffect>
                                  </p:childTnLst>
                                </p:cTn>
                              </p:par>
                              <p:par>
                                <p:cTn id="32" presetID="10" presetClass="entr" presetSubtype="0" fill="hold" nodeType="withEffect">
                                  <p:stCondLst>
                                    <p:cond delay="0"/>
                                  </p:stCondLst>
                                  <p:childTnLst>
                                    <p:set>
                                      <p:cBhvr>
                                        <p:cTn id="33" dur="1" fill="hold">
                                          <p:stCondLst>
                                            <p:cond delay="0"/>
                                          </p:stCondLst>
                                        </p:cTn>
                                        <p:tgtEl>
                                          <p:spTgt spid="1595"/>
                                        </p:tgtEl>
                                        <p:attrNameLst>
                                          <p:attrName>style.visibility</p:attrName>
                                        </p:attrNameLst>
                                      </p:cBhvr>
                                      <p:to>
                                        <p:strVal val="visible"/>
                                      </p:to>
                                    </p:set>
                                    <p:animEffect transition="in" filter="fade">
                                      <p:cBhvr>
                                        <p:cTn id="34" dur="1000"/>
                                        <p:tgtEl>
                                          <p:spTgt spid="15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98"/>
                                        </p:tgtEl>
                                        <p:attrNameLst>
                                          <p:attrName>style.visibility</p:attrName>
                                        </p:attrNameLst>
                                      </p:cBhvr>
                                      <p:to>
                                        <p:strVal val="visible"/>
                                      </p:to>
                                    </p:set>
                                    <p:animEffect transition="in" filter="fade">
                                      <p:cBhvr>
                                        <p:cTn id="39" dur="1000"/>
                                        <p:tgtEl>
                                          <p:spTgt spid="1598"/>
                                        </p:tgtEl>
                                      </p:cBhvr>
                                    </p:animEffect>
                                  </p:childTnLst>
                                </p:cTn>
                              </p:par>
                              <p:par>
                                <p:cTn id="40" presetID="10" presetClass="entr" presetSubtype="0" fill="hold" nodeType="withEffect">
                                  <p:stCondLst>
                                    <p:cond delay="0"/>
                                  </p:stCondLst>
                                  <p:childTnLst>
                                    <p:set>
                                      <p:cBhvr>
                                        <p:cTn id="41" dur="1" fill="hold">
                                          <p:stCondLst>
                                            <p:cond delay="0"/>
                                          </p:stCondLst>
                                        </p:cTn>
                                        <p:tgtEl>
                                          <p:spTgt spid="1597"/>
                                        </p:tgtEl>
                                        <p:attrNameLst>
                                          <p:attrName>style.visibility</p:attrName>
                                        </p:attrNameLst>
                                      </p:cBhvr>
                                      <p:to>
                                        <p:strVal val="visible"/>
                                      </p:to>
                                    </p:set>
                                    <p:animEffect transition="in" filter="fade">
                                      <p:cBhvr>
                                        <p:cTn id="42" dur="1000"/>
                                        <p:tgtEl>
                                          <p:spTgt spid="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199"/>
          <p:cNvPicPr preferRelativeResize="0"/>
          <p:nvPr/>
        </p:nvPicPr>
        <p:blipFill rotWithShape="1">
          <a:blip r:embed="rId3">
            <a:alphaModFix amt="50000"/>
          </a:blip>
          <a:srcRect r="15390"/>
          <a:stretch/>
        </p:blipFill>
        <p:spPr>
          <a:xfrm>
            <a:off x="1890600" y="0"/>
            <a:ext cx="7253400" cy="5143500"/>
          </a:xfrm>
          <a:prstGeom prst="rect">
            <a:avLst/>
          </a:prstGeom>
          <a:noFill/>
          <a:ln>
            <a:noFill/>
          </a:ln>
        </p:spPr>
      </p:pic>
      <p:sp>
        <p:nvSpPr>
          <p:cNvPr id="1609" name="Google Shape;1609;p199"/>
          <p:cNvSpPr/>
          <p:nvPr/>
        </p:nvSpPr>
        <p:spPr>
          <a:xfrm>
            <a:off x="0" y="-25"/>
            <a:ext cx="3827400" cy="5143500"/>
          </a:xfrm>
          <a:prstGeom prst="rect">
            <a:avLst/>
          </a:prstGeom>
          <a:gradFill>
            <a:gsLst>
              <a:gs pos="0">
                <a:srgbClr val="434343"/>
              </a:gs>
              <a:gs pos="57000">
                <a:srgbClr val="999999"/>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9"/>
          <p:cNvSpPr txBox="1">
            <a:spLocks noGrp="1"/>
          </p:cNvSpPr>
          <p:nvPr>
            <p:ph type="body" idx="4294967295"/>
          </p:nvPr>
        </p:nvSpPr>
        <p:spPr>
          <a:xfrm>
            <a:off x="98099" y="1634100"/>
            <a:ext cx="3917309" cy="1875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4200" dirty="0">
                <a:latin typeface="Impact"/>
                <a:ea typeface="Impact"/>
                <a:cs typeface="Impact"/>
                <a:sym typeface="Impact"/>
              </a:rPr>
              <a:t>Welcome to the dark side of data science</a:t>
            </a:r>
            <a:endParaRPr sz="4200" dirty="0">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00"/>
          <p:cNvSpPr txBox="1">
            <a:spLocks noGrp="1"/>
          </p:cNvSpPr>
          <p:nvPr>
            <p:ph type="title"/>
          </p:nvPr>
        </p:nvSpPr>
        <p:spPr>
          <a:xfrm>
            <a:off x="113200" y="60950"/>
            <a:ext cx="8355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dirty="0"/>
              <a:t>Fundamentally AI understanding is probabilistic.</a:t>
            </a:r>
            <a:endParaRPr sz="2800" dirty="0"/>
          </a:p>
        </p:txBody>
      </p:sp>
      <p:cxnSp>
        <p:nvCxnSpPr>
          <p:cNvPr id="6" name="Google Shape;1123;p138">
            <a:extLst>
              <a:ext uri="{FF2B5EF4-FFF2-40B4-BE49-F238E27FC236}">
                <a16:creationId xmlns:a16="http://schemas.microsoft.com/office/drawing/2014/main" id="{CF574DF1-5C2C-A54B-C0CB-44398034F25C}"/>
              </a:ext>
            </a:extLst>
          </p:cNvPr>
          <p:cNvCxnSpPr/>
          <p:nvPr/>
        </p:nvCxnSpPr>
        <p:spPr>
          <a:xfrm>
            <a:off x="285750" y="1966025"/>
            <a:ext cx="3781500" cy="0"/>
          </a:xfrm>
          <a:prstGeom prst="straightConnector1">
            <a:avLst/>
          </a:prstGeom>
          <a:noFill/>
          <a:ln w="9525" cap="flat" cmpd="sng">
            <a:solidFill>
              <a:srgbClr val="FF5600"/>
            </a:solidFill>
            <a:prstDash val="solid"/>
            <a:round/>
            <a:headEnd type="none" w="med" len="med"/>
            <a:tailEnd type="none" w="med" len="med"/>
          </a:ln>
        </p:spPr>
      </p:cxnSp>
      <p:sp>
        <p:nvSpPr>
          <p:cNvPr id="7" name="Google Shape;1124;p138">
            <a:extLst>
              <a:ext uri="{FF2B5EF4-FFF2-40B4-BE49-F238E27FC236}">
                <a16:creationId xmlns:a16="http://schemas.microsoft.com/office/drawing/2014/main" id="{FBF5E53D-AB14-1B44-63FC-B64DD45A5170}"/>
              </a:ext>
            </a:extLst>
          </p:cNvPr>
          <p:cNvSpPr txBox="1"/>
          <p:nvPr/>
        </p:nvSpPr>
        <p:spPr>
          <a:xfrm>
            <a:off x="1544700" y="1880675"/>
            <a:ext cx="1263600" cy="170700"/>
          </a:xfrm>
          <a:prstGeom prst="rect">
            <a:avLst/>
          </a:prstGeom>
          <a:solidFill>
            <a:srgbClr val="0A0A0C"/>
          </a:solid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300" b="1">
                <a:solidFill>
                  <a:srgbClr val="FF5600"/>
                </a:solidFill>
                <a:latin typeface="Roboto"/>
                <a:ea typeface="Roboto"/>
                <a:cs typeface="Roboto"/>
                <a:sym typeface="Roboto"/>
              </a:rPr>
              <a:t>Deterministic</a:t>
            </a:r>
            <a:endParaRPr sz="1300" b="1">
              <a:solidFill>
                <a:srgbClr val="FF5600"/>
              </a:solidFill>
              <a:latin typeface="Roboto"/>
              <a:ea typeface="Roboto"/>
              <a:cs typeface="Roboto"/>
              <a:sym typeface="Roboto"/>
            </a:endParaRPr>
          </a:p>
        </p:txBody>
      </p:sp>
      <p:cxnSp>
        <p:nvCxnSpPr>
          <p:cNvPr id="8" name="Google Shape;1125;p138">
            <a:extLst>
              <a:ext uri="{FF2B5EF4-FFF2-40B4-BE49-F238E27FC236}">
                <a16:creationId xmlns:a16="http://schemas.microsoft.com/office/drawing/2014/main" id="{070BFD31-BFBA-69D5-FB14-4D8A904D6ED3}"/>
              </a:ext>
            </a:extLst>
          </p:cNvPr>
          <p:cNvCxnSpPr/>
          <p:nvPr/>
        </p:nvCxnSpPr>
        <p:spPr>
          <a:xfrm>
            <a:off x="4305300" y="1966025"/>
            <a:ext cx="3819600" cy="0"/>
          </a:xfrm>
          <a:prstGeom prst="straightConnector1">
            <a:avLst/>
          </a:prstGeom>
          <a:noFill/>
          <a:ln w="9525" cap="flat" cmpd="sng">
            <a:solidFill>
              <a:srgbClr val="2D8FE2"/>
            </a:solidFill>
            <a:prstDash val="solid"/>
            <a:round/>
            <a:headEnd type="none" w="med" len="med"/>
            <a:tailEnd type="none" w="med" len="med"/>
          </a:ln>
        </p:spPr>
      </p:cxnSp>
      <p:sp>
        <p:nvSpPr>
          <p:cNvPr id="9" name="Google Shape;1126;p138">
            <a:extLst>
              <a:ext uri="{FF2B5EF4-FFF2-40B4-BE49-F238E27FC236}">
                <a16:creationId xmlns:a16="http://schemas.microsoft.com/office/drawing/2014/main" id="{56A30748-DB0A-F5C2-3C75-396B255EA2FA}"/>
              </a:ext>
            </a:extLst>
          </p:cNvPr>
          <p:cNvSpPr txBox="1"/>
          <p:nvPr/>
        </p:nvSpPr>
        <p:spPr>
          <a:xfrm>
            <a:off x="5607450" y="1880675"/>
            <a:ext cx="1215300" cy="170700"/>
          </a:xfrm>
          <a:prstGeom prst="rect">
            <a:avLst/>
          </a:prstGeom>
          <a:solidFill>
            <a:srgbClr val="0A0A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00A4E4"/>
                </a:solidFill>
                <a:latin typeface="Roboto"/>
                <a:ea typeface="Roboto"/>
                <a:cs typeface="Roboto"/>
                <a:sym typeface="Roboto"/>
              </a:rPr>
              <a:t>Probabilistic</a:t>
            </a:r>
            <a:endParaRPr sz="1300" b="1">
              <a:solidFill>
                <a:srgbClr val="00A4E4"/>
              </a:solidFill>
              <a:latin typeface="Roboto"/>
              <a:ea typeface="Roboto"/>
              <a:cs typeface="Roboto"/>
              <a:sym typeface="Roboto"/>
            </a:endParaRPr>
          </a:p>
        </p:txBody>
      </p:sp>
      <p:sp>
        <p:nvSpPr>
          <p:cNvPr id="10" name="Google Shape;1127;p138">
            <a:extLst>
              <a:ext uri="{FF2B5EF4-FFF2-40B4-BE49-F238E27FC236}">
                <a16:creationId xmlns:a16="http://schemas.microsoft.com/office/drawing/2014/main" id="{031C1061-823B-47F6-2329-EEFAF7482AB6}"/>
              </a:ext>
            </a:extLst>
          </p:cNvPr>
          <p:cNvSpPr txBox="1"/>
          <p:nvPr/>
        </p:nvSpPr>
        <p:spPr>
          <a:xfrm>
            <a:off x="285750" y="2009775"/>
            <a:ext cx="376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FE5E22"/>
                </a:solidFill>
                <a:latin typeface="Roboto"/>
                <a:ea typeface="Roboto"/>
                <a:cs typeface="Roboto"/>
                <a:sym typeface="Roboto"/>
              </a:rPr>
              <a:t>2 + 2 = </a:t>
            </a:r>
            <a:endParaRPr sz="2400">
              <a:solidFill>
                <a:srgbClr val="FE5E22"/>
              </a:solidFill>
              <a:latin typeface="Roboto"/>
              <a:ea typeface="Roboto"/>
              <a:cs typeface="Roboto"/>
              <a:sym typeface="Roboto"/>
            </a:endParaRPr>
          </a:p>
          <a:p>
            <a:pPr marL="0" lvl="0" indent="0" algn="ctr" rtl="0">
              <a:spcBef>
                <a:spcPts val="0"/>
              </a:spcBef>
              <a:spcAft>
                <a:spcPts val="0"/>
              </a:spcAft>
              <a:buNone/>
            </a:pPr>
            <a:r>
              <a:rPr lang="en" sz="2400">
                <a:solidFill>
                  <a:srgbClr val="FE5E22"/>
                </a:solidFill>
                <a:latin typeface="Roboto"/>
                <a:ea typeface="Roboto"/>
                <a:cs typeface="Roboto"/>
                <a:sym typeface="Roboto"/>
              </a:rPr>
              <a:t>4</a:t>
            </a:r>
            <a:endParaRPr sz="2400">
              <a:solidFill>
                <a:srgbClr val="FE5E22"/>
              </a:solidFill>
              <a:latin typeface="Roboto"/>
              <a:ea typeface="Roboto"/>
              <a:cs typeface="Roboto"/>
              <a:sym typeface="Roboto"/>
            </a:endParaRPr>
          </a:p>
        </p:txBody>
      </p:sp>
      <p:sp>
        <p:nvSpPr>
          <p:cNvPr id="11" name="Google Shape;1128;p138">
            <a:extLst>
              <a:ext uri="{FF2B5EF4-FFF2-40B4-BE49-F238E27FC236}">
                <a16:creationId xmlns:a16="http://schemas.microsoft.com/office/drawing/2014/main" id="{7C94FBF8-400B-2DF0-878C-19420692D608}"/>
              </a:ext>
            </a:extLst>
          </p:cNvPr>
          <p:cNvSpPr txBox="1"/>
          <p:nvPr/>
        </p:nvSpPr>
        <p:spPr>
          <a:xfrm>
            <a:off x="4333350" y="2009775"/>
            <a:ext cx="3763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00A4E4"/>
                </a:solidFill>
                <a:latin typeface="Roboto"/>
                <a:ea typeface="Roboto"/>
                <a:cs typeface="Roboto"/>
                <a:sym typeface="Roboto"/>
              </a:rPr>
              <a:t>2 + 2 = </a:t>
            </a:r>
            <a:endParaRPr sz="2100">
              <a:solidFill>
                <a:srgbClr val="00A4E4"/>
              </a:solidFill>
              <a:latin typeface="Roboto"/>
              <a:ea typeface="Roboto"/>
              <a:cs typeface="Roboto"/>
              <a:sym typeface="Roboto"/>
            </a:endParaRPr>
          </a:p>
          <a:p>
            <a:pPr marL="0" lvl="0" indent="0" algn="ctr" rtl="0">
              <a:spcBef>
                <a:spcPts val="0"/>
              </a:spcBef>
              <a:spcAft>
                <a:spcPts val="0"/>
              </a:spcAft>
              <a:buNone/>
            </a:pPr>
            <a:r>
              <a:rPr lang="en" sz="2100">
                <a:solidFill>
                  <a:srgbClr val="00A4E4"/>
                </a:solidFill>
                <a:latin typeface="Roboto"/>
                <a:ea typeface="Roboto"/>
                <a:cs typeface="Roboto"/>
                <a:sym typeface="Roboto"/>
              </a:rPr>
              <a:t>99.99% Probability of 4</a:t>
            </a:r>
            <a:endParaRPr sz="2100">
              <a:solidFill>
                <a:srgbClr val="00A4E4"/>
              </a:solidFill>
              <a:latin typeface="Roboto"/>
              <a:ea typeface="Roboto"/>
              <a:cs typeface="Roboto"/>
              <a:sym typeface="Roboto"/>
            </a:endParaRPr>
          </a:p>
        </p:txBody>
      </p:sp>
      <p:sp>
        <p:nvSpPr>
          <p:cNvPr id="12" name="Google Shape;1129;p138">
            <a:extLst>
              <a:ext uri="{FF2B5EF4-FFF2-40B4-BE49-F238E27FC236}">
                <a16:creationId xmlns:a16="http://schemas.microsoft.com/office/drawing/2014/main" id="{10FCF833-E456-8B5E-766F-379DA5B5CA3F}"/>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A calculator will always be right.  ML will be wrong immediately.</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01"/>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Let’s put a model into production.</a:t>
            </a:r>
            <a:endParaRPr/>
          </a:p>
        </p:txBody>
      </p:sp>
      <p:sp>
        <p:nvSpPr>
          <p:cNvPr id="1632" name="Google Shape;1632;p201"/>
          <p:cNvSpPr/>
          <p:nvPr/>
        </p:nvSpPr>
        <p:spPr>
          <a:xfrm>
            <a:off x="7645325" y="1634050"/>
            <a:ext cx="911700" cy="7176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1"/>
          <p:cNvSpPr/>
          <p:nvPr/>
        </p:nvSpPr>
        <p:spPr>
          <a:xfrm>
            <a:off x="554525" y="1726750"/>
            <a:ext cx="640800" cy="6408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01"/>
          <p:cNvSpPr/>
          <p:nvPr/>
        </p:nvSpPr>
        <p:spPr>
          <a:xfrm>
            <a:off x="4399858" y="2310525"/>
            <a:ext cx="176400" cy="176400"/>
          </a:xfrm>
          <a:prstGeom prst="ellipse">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01"/>
          <p:cNvSpPr/>
          <p:nvPr/>
        </p:nvSpPr>
        <p:spPr>
          <a:xfrm>
            <a:off x="5838775"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01"/>
          <p:cNvSpPr/>
          <p:nvPr/>
        </p:nvSpPr>
        <p:spPr>
          <a:xfrm>
            <a:off x="3291200" y="2310525"/>
            <a:ext cx="2393700" cy="717600"/>
          </a:xfrm>
          <a:prstGeom prst="triangle">
            <a:avLst>
              <a:gd name="adj" fmla="val 50162"/>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37" name="Google Shape;1637;p201"/>
          <p:cNvGrpSpPr/>
          <p:nvPr/>
        </p:nvGrpSpPr>
        <p:grpSpPr>
          <a:xfrm>
            <a:off x="3796550" y="1250358"/>
            <a:ext cx="1383000" cy="1232708"/>
            <a:chOff x="3880500" y="1936158"/>
            <a:chExt cx="1383000" cy="1232708"/>
          </a:xfrm>
        </p:grpSpPr>
        <p:pic>
          <p:nvPicPr>
            <p:cNvPr id="1638" name="Google Shape;1638;p201"/>
            <p:cNvPicPr preferRelativeResize="0"/>
            <p:nvPr/>
          </p:nvPicPr>
          <p:blipFill>
            <a:blip r:embed="rId3">
              <a:alphaModFix/>
            </a:blip>
            <a:stretch>
              <a:fillRect/>
            </a:stretch>
          </p:blipFill>
          <p:spPr>
            <a:xfrm>
              <a:off x="4126591" y="2277941"/>
              <a:ext cx="890818" cy="890925"/>
            </a:xfrm>
            <a:prstGeom prst="rect">
              <a:avLst/>
            </a:prstGeom>
            <a:noFill/>
            <a:ln>
              <a:noFill/>
            </a:ln>
          </p:spPr>
        </p:pic>
        <p:sp>
          <p:nvSpPr>
            <p:cNvPr id="1639" name="Google Shape;1639;p201"/>
            <p:cNvSpPr txBox="1"/>
            <p:nvPr/>
          </p:nvSpPr>
          <p:spPr>
            <a:xfrm>
              <a:off x="3880500"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Build &amp; Validate a Model</a:t>
              </a:r>
              <a:endParaRPr sz="800">
                <a:solidFill>
                  <a:srgbClr val="999999"/>
                </a:solidFill>
                <a:latin typeface="Roboto"/>
                <a:ea typeface="Roboto"/>
                <a:cs typeface="Roboto"/>
                <a:sym typeface="Roboto"/>
              </a:endParaRPr>
            </a:p>
          </p:txBody>
        </p:sp>
      </p:grpSp>
      <p:grpSp>
        <p:nvGrpSpPr>
          <p:cNvPr id="1640" name="Google Shape;1640;p201"/>
          <p:cNvGrpSpPr/>
          <p:nvPr/>
        </p:nvGrpSpPr>
        <p:grpSpPr>
          <a:xfrm>
            <a:off x="3953150" y="3284377"/>
            <a:ext cx="1069800" cy="908236"/>
            <a:chOff x="3953150" y="3284377"/>
            <a:chExt cx="1069800" cy="908236"/>
          </a:xfrm>
        </p:grpSpPr>
        <p:pic>
          <p:nvPicPr>
            <p:cNvPr id="1641" name="Google Shape;1641;p201"/>
            <p:cNvPicPr preferRelativeResize="0"/>
            <p:nvPr/>
          </p:nvPicPr>
          <p:blipFill>
            <a:blip r:embed="rId4">
              <a:alphaModFix/>
            </a:blip>
            <a:stretch>
              <a:fillRect/>
            </a:stretch>
          </p:blipFill>
          <p:spPr>
            <a:xfrm>
              <a:off x="4339358" y="3284377"/>
              <a:ext cx="297385" cy="307800"/>
            </a:xfrm>
            <a:prstGeom prst="rect">
              <a:avLst/>
            </a:prstGeom>
            <a:noFill/>
            <a:ln>
              <a:noFill/>
            </a:ln>
          </p:spPr>
        </p:pic>
        <p:sp>
          <p:nvSpPr>
            <p:cNvPr id="1642" name="Google Shape;1642;p201"/>
            <p:cNvSpPr/>
            <p:nvPr/>
          </p:nvSpPr>
          <p:spPr>
            <a:xfrm>
              <a:off x="3953150" y="3703013"/>
              <a:ext cx="1069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“Use machine learning!”</a:t>
              </a:r>
              <a:endParaRPr sz="900" b="0" i="0" u="none" strike="noStrike" cap="none">
                <a:solidFill>
                  <a:srgbClr val="FFFFFF"/>
                </a:solidFill>
                <a:latin typeface="Roboto"/>
                <a:ea typeface="Roboto"/>
                <a:cs typeface="Roboto"/>
                <a:sym typeface="Roboto"/>
              </a:endParaRPr>
            </a:p>
          </p:txBody>
        </p:sp>
      </p:grpSp>
      <p:sp>
        <p:nvSpPr>
          <p:cNvPr id="1643" name="Google Shape;1643;p201"/>
          <p:cNvSpPr/>
          <p:nvPr/>
        </p:nvSpPr>
        <p:spPr>
          <a:xfrm>
            <a:off x="2225638" y="1634050"/>
            <a:ext cx="911700" cy="826200"/>
          </a:xfrm>
          <a:prstGeom prst="rect">
            <a:avLst/>
          </a:prstGeom>
          <a:solidFill>
            <a:srgbClr val="0A0A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1"/>
          <p:cNvSpPr/>
          <p:nvPr/>
        </p:nvSpPr>
        <p:spPr>
          <a:xfrm>
            <a:off x="4778413" y="2310525"/>
            <a:ext cx="2393700" cy="717600"/>
          </a:xfrm>
          <a:prstGeom prst="triangle">
            <a:avLst>
              <a:gd name="adj" fmla="val 64297"/>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645" name="Google Shape;1645;p201"/>
          <p:cNvGrpSpPr/>
          <p:nvPr/>
        </p:nvGrpSpPr>
        <p:grpSpPr>
          <a:xfrm>
            <a:off x="5603123" y="1250358"/>
            <a:ext cx="1383000" cy="1248609"/>
            <a:chOff x="5407313" y="1936158"/>
            <a:chExt cx="1383000" cy="1248609"/>
          </a:xfrm>
        </p:grpSpPr>
        <p:pic>
          <p:nvPicPr>
            <p:cNvPr id="1646" name="Google Shape;1646;p201"/>
            <p:cNvPicPr preferRelativeResize="0"/>
            <p:nvPr/>
          </p:nvPicPr>
          <p:blipFill>
            <a:blip r:embed="rId5">
              <a:alphaModFix/>
            </a:blip>
            <a:stretch>
              <a:fillRect/>
            </a:stretch>
          </p:blipFill>
          <p:spPr>
            <a:xfrm>
              <a:off x="5645401" y="2262041"/>
              <a:ext cx="906824" cy="922726"/>
            </a:xfrm>
            <a:prstGeom prst="rect">
              <a:avLst/>
            </a:prstGeom>
            <a:noFill/>
            <a:ln>
              <a:noFill/>
            </a:ln>
          </p:spPr>
        </p:pic>
        <p:sp>
          <p:nvSpPr>
            <p:cNvPr id="1647" name="Google Shape;1647;p201"/>
            <p:cNvSpPr txBox="1"/>
            <p:nvPr/>
          </p:nvSpPr>
          <p:spPr>
            <a:xfrm>
              <a:off x="5407313" y="19361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Deploy the Technology</a:t>
              </a:r>
              <a:endParaRPr sz="800">
                <a:solidFill>
                  <a:srgbClr val="999999"/>
                </a:solidFill>
                <a:latin typeface="Roboto"/>
                <a:ea typeface="Roboto"/>
                <a:cs typeface="Roboto"/>
                <a:sym typeface="Roboto"/>
              </a:endParaRPr>
            </a:p>
          </p:txBody>
        </p:sp>
      </p:grpSp>
      <p:sp>
        <p:nvSpPr>
          <p:cNvPr id="1648" name="Google Shape;1648;p201"/>
          <p:cNvSpPr/>
          <p:nvPr/>
        </p:nvSpPr>
        <p:spPr>
          <a:xfrm>
            <a:off x="1834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49" name="Google Shape;1649;p201"/>
          <p:cNvPicPr preferRelativeResize="0"/>
          <p:nvPr/>
        </p:nvPicPr>
        <p:blipFill>
          <a:blip r:embed="rId6">
            <a:alphaModFix/>
          </a:blip>
          <a:stretch>
            <a:fillRect/>
          </a:stretch>
        </p:blipFill>
        <p:spPr>
          <a:xfrm>
            <a:off x="475112" y="1637791"/>
            <a:ext cx="799625" cy="799625"/>
          </a:xfrm>
          <a:prstGeom prst="rect">
            <a:avLst/>
          </a:prstGeom>
          <a:noFill/>
          <a:ln>
            <a:noFill/>
          </a:ln>
        </p:spPr>
      </p:pic>
      <p:sp>
        <p:nvSpPr>
          <p:cNvPr id="1650" name="Google Shape;1650;p201"/>
          <p:cNvSpPr txBox="1"/>
          <p:nvPr/>
        </p:nvSpPr>
        <p:spPr>
          <a:xfrm>
            <a:off x="183425"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Business Strategy</a:t>
            </a:r>
            <a:endParaRPr sz="800">
              <a:solidFill>
                <a:srgbClr val="999999"/>
              </a:solidFill>
              <a:latin typeface="Roboto"/>
              <a:ea typeface="Roboto"/>
              <a:cs typeface="Roboto"/>
              <a:sym typeface="Roboto"/>
            </a:endParaRPr>
          </a:p>
        </p:txBody>
      </p:sp>
      <p:grpSp>
        <p:nvGrpSpPr>
          <p:cNvPr id="1651" name="Google Shape;1651;p201"/>
          <p:cNvGrpSpPr/>
          <p:nvPr/>
        </p:nvGrpSpPr>
        <p:grpSpPr>
          <a:xfrm>
            <a:off x="5525" y="3301223"/>
            <a:ext cx="1738800" cy="891389"/>
            <a:chOff x="5525" y="3301223"/>
            <a:chExt cx="1738800" cy="891389"/>
          </a:xfrm>
        </p:grpSpPr>
        <p:sp>
          <p:nvSpPr>
            <p:cNvPr id="1652" name="Google Shape;1652;p201"/>
            <p:cNvSpPr/>
            <p:nvPr/>
          </p:nvSpPr>
          <p:spPr>
            <a:xfrm>
              <a:off x="5525" y="3703013"/>
              <a:ext cx="17388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“Is this applicant qualified?”</a:t>
              </a:r>
              <a:endParaRPr sz="900" b="0" i="0" u="none" strike="noStrike" cap="none">
                <a:solidFill>
                  <a:srgbClr val="FFFFFF"/>
                </a:solidFill>
                <a:latin typeface="Roboto"/>
                <a:ea typeface="Roboto"/>
                <a:cs typeface="Roboto"/>
                <a:sym typeface="Roboto"/>
              </a:endParaRPr>
            </a:p>
          </p:txBody>
        </p:sp>
        <p:pic>
          <p:nvPicPr>
            <p:cNvPr id="1653" name="Google Shape;1653;p201"/>
            <p:cNvPicPr preferRelativeResize="0"/>
            <p:nvPr/>
          </p:nvPicPr>
          <p:blipFill>
            <a:blip r:embed="rId7">
              <a:alphaModFix/>
            </a:blip>
            <a:stretch>
              <a:fillRect/>
            </a:stretch>
          </p:blipFill>
          <p:spPr>
            <a:xfrm>
              <a:off x="701850" y="3301223"/>
              <a:ext cx="346151" cy="346151"/>
            </a:xfrm>
            <a:prstGeom prst="rect">
              <a:avLst/>
            </a:prstGeom>
            <a:noFill/>
            <a:ln>
              <a:noFill/>
            </a:ln>
          </p:spPr>
        </p:pic>
      </p:grpSp>
      <p:sp>
        <p:nvSpPr>
          <p:cNvPr id="1654" name="Google Shape;1654;p201"/>
          <p:cNvSpPr/>
          <p:nvPr/>
        </p:nvSpPr>
        <p:spPr>
          <a:xfrm>
            <a:off x="1911525" y="2310525"/>
            <a:ext cx="2393700" cy="717600"/>
          </a:xfrm>
          <a:prstGeom prst="triangle">
            <a:avLst>
              <a:gd name="adj" fmla="val 28670"/>
            </a:avLst>
          </a:prstGeom>
          <a:gradFill>
            <a:gsLst>
              <a:gs pos="0">
                <a:srgbClr val="00A4E4">
                  <a:alpha val="0"/>
                </a:srgbClr>
              </a:gs>
              <a:gs pos="100000">
                <a:srgbClr val="00A4E4">
                  <a:alpha val="46666"/>
                </a:srgbClr>
              </a:gs>
            </a:gsLst>
            <a:lin ang="162000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1655" name="Google Shape;1655;p201"/>
          <p:cNvPicPr preferRelativeResize="0"/>
          <p:nvPr/>
        </p:nvPicPr>
        <p:blipFill>
          <a:blip r:embed="rId8">
            <a:alphaModFix/>
          </a:blip>
          <a:stretch>
            <a:fillRect/>
          </a:stretch>
        </p:blipFill>
        <p:spPr>
          <a:xfrm>
            <a:off x="2228075" y="1584191"/>
            <a:ext cx="906825" cy="906825"/>
          </a:xfrm>
          <a:prstGeom prst="rect">
            <a:avLst/>
          </a:prstGeom>
          <a:noFill/>
          <a:ln>
            <a:noFill/>
          </a:ln>
        </p:spPr>
      </p:pic>
      <p:sp>
        <p:nvSpPr>
          <p:cNvPr id="1656" name="Google Shape;1656;p201"/>
          <p:cNvSpPr txBox="1"/>
          <p:nvPr/>
        </p:nvSpPr>
        <p:spPr>
          <a:xfrm>
            <a:off x="1989988" y="1250358"/>
            <a:ext cx="1383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999999"/>
                </a:solidFill>
                <a:latin typeface="Roboto"/>
                <a:ea typeface="Roboto"/>
                <a:cs typeface="Roboto"/>
                <a:sym typeface="Roboto"/>
              </a:rPr>
              <a:t>Collect Data</a:t>
            </a:r>
            <a:endParaRPr sz="800">
              <a:solidFill>
                <a:srgbClr val="999999"/>
              </a:solidFill>
              <a:latin typeface="Roboto"/>
              <a:ea typeface="Roboto"/>
              <a:cs typeface="Roboto"/>
              <a:sym typeface="Roboto"/>
            </a:endParaRPr>
          </a:p>
        </p:txBody>
      </p:sp>
      <p:grpSp>
        <p:nvGrpSpPr>
          <p:cNvPr id="1657" name="Google Shape;1657;p201"/>
          <p:cNvGrpSpPr/>
          <p:nvPr/>
        </p:nvGrpSpPr>
        <p:grpSpPr>
          <a:xfrm>
            <a:off x="1846438" y="3241223"/>
            <a:ext cx="1670100" cy="951389"/>
            <a:chOff x="1846438" y="3241223"/>
            <a:chExt cx="1670100" cy="951389"/>
          </a:xfrm>
        </p:grpSpPr>
        <p:sp>
          <p:nvSpPr>
            <p:cNvPr id="1658" name="Google Shape;1658;p201"/>
            <p:cNvSpPr/>
            <p:nvPr/>
          </p:nvSpPr>
          <p:spPr>
            <a:xfrm>
              <a:off x="1846438" y="3703013"/>
              <a:ext cx="16701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“Edu, Employment Type, Employment Length”</a:t>
              </a:r>
              <a:endParaRPr sz="900" b="0" i="0" u="none" strike="noStrike" cap="none">
                <a:solidFill>
                  <a:srgbClr val="FFFFFF"/>
                </a:solidFill>
                <a:latin typeface="Roboto"/>
                <a:ea typeface="Roboto"/>
                <a:cs typeface="Roboto"/>
                <a:sym typeface="Roboto"/>
              </a:endParaRPr>
            </a:p>
          </p:txBody>
        </p:sp>
        <p:grpSp>
          <p:nvGrpSpPr>
            <p:cNvPr id="1659" name="Google Shape;1659;p201"/>
            <p:cNvGrpSpPr/>
            <p:nvPr/>
          </p:nvGrpSpPr>
          <p:grpSpPr>
            <a:xfrm>
              <a:off x="2049340" y="3241223"/>
              <a:ext cx="1264295" cy="444600"/>
              <a:chOff x="1996527" y="3241223"/>
              <a:chExt cx="1264295" cy="444600"/>
            </a:xfrm>
          </p:grpSpPr>
          <p:cxnSp>
            <p:nvCxnSpPr>
              <p:cNvPr id="1660" name="Google Shape;1660;p201"/>
              <p:cNvCxnSpPr/>
              <p:nvPr/>
            </p:nvCxnSpPr>
            <p:spPr>
              <a:xfrm>
                <a:off x="2399138"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cxnSp>
            <p:nvCxnSpPr>
              <p:cNvPr id="1661" name="Google Shape;1661;p201"/>
              <p:cNvCxnSpPr/>
              <p:nvPr/>
            </p:nvCxnSpPr>
            <p:spPr>
              <a:xfrm>
                <a:off x="2858211" y="3241223"/>
                <a:ext cx="0" cy="444600"/>
              </a:xfrm>
              <a:prstGeom prst="straightConnector1">
                <a:avLst/>
              </a:prstGeom>
              <a:noFill/>
              <a:ln w="9525" cap="flat" cmpd="sng">
                <a:solidFill>
                  <a:srgbClr val="7D96AC"/>
                </a:solidFill>
                <a:prstDash val="solid"/>
                <a:round/>
                <a:headEnd type="none" w="med" len="med"/>
                <a:tailEnd type="none" w="med" len="med"/>
              </a:ln>
              <a:effectLst>
                <a:outerShdw blurRad="57150" dist="19050" dir="5400000" algn="bl" rotWithShape="0">
                  <a:srgbClr val="7D96AC">
                    <a:alpha val="50000"/>
                  </a:srgbClr>
                </a:outerShdw>
              </a:effectLst>
            </p:spPr>
          </p:cxnSp>
          <p:pic>
            <p:nvPicPr>
              <p:cNvPr id="1662" name="Google Shape;1662;p201"/>
              <p:cNvPicPr preferRelativeResize="0"/>
              <p:nvPr/>
            </p:nvPicPr>
            <p:blipFill>
              <a:blip r:embed="rId9">
                <a:alphaModFix/>
              </a:blip>
              <a:stretch>
                <a:fillRect/>
              </a:stretch>
            </p:blipFill>
            <p:spPr>
              <a:xfrm>
                <a:off x="1996527" y="3290448"/>
                <a:ext cx="346150" cy="346150"/>
              </a:xfrm>
              <a:prstGeom prst="rect">
                <a:avLst/>
              </a:prstGeom>
              <a:noFill/>
              <a:ln>
                <a:noFill/>
              </a:ln>
            </p:spPr>
          </p:pic>
          <p:pic>
            <p:nvPicPr>
              <p:cNvPr id="1663" name="Google Shape;1663;p201"/>
              <p:cNvPicPr preferRelativeResize="0"/>
              <p:nvPr/>
            </p:nvPicPr>
            <p:blipFill>
              <a:blip r:embed="rId10">
                <a:alphaModFix/>
              </a:blip>
              <a:stretch>
                <a:fillRect/>
              </a:stretch>
            </p:blipFill>
            <p:spPr>
              <a:xfrm>
                <a:off x="2455600" y="3290448"/>
                <a:ext cx="346150" cy="346150"/>
              </a:xfrm>
              <a:prstGeom prst="rect">
                <a:avLst/>
              </a:prstGeom>
              <a:noFill/>
              <a:ln>
                <a:noFill/>
              </a:ln>
            </p:spPr>
          </p:pic>
          <p:pic>
            <p:nvPicPr>
              <p:cNvPr id="1664" name="Google Shape;1664;p201"/>
              <p:cNvPicPr preferRelativeResize="0"/>
              <p:nvPr/>
            </p:nvPicPr>
            <p:blipFill>
              <a:blip r:embed="rId11">
                <a:alphaModFix/>
              </a:blip>
              <a:stretch>
                <a:fillRect/>
              </a:stretch>
            </p:blipFill>
            <p:spPr>
              <a:xfrm>
                <a:off x="2914673" y="3290448"/>
                <a:ext cx="346150" cy="346150"/>
              </a:xfrm>
              <a:prstGeom prst="rect">
                <a:avLst/>
              </a:prstGeom>
              <a:noFill/>
              <a:ln>
                <a:noFill/>
              </a:ln>
            </p:spPr>
          </p:pic>
        </p:grpSp>
      </p:grpSp>
      <p:grpSp>
        <p:nvGrpSpPr>
          <p:cNvPr id="1665" name="Google Shape;1665;p201"/>
          <p:cNvGrpSpPr/>
          <p:nvPr/>
        </p:nvGrpSpPr>
        <p:grpSpPr>
          <a:xfrm>
            <a:off x="5697173" y="3301224"/>
            <a:ext cx="1194900" cy="891401"/>
            <a:chOff x="5697173" y="3301224"/>
            <a:chExt cx="1194900" cy="891401"/>
          </a:xfrm>
        </p:grpSpPr>
        <p:sp>
          <p:nvSpPr>
            <p:cNvPr id="1666" name="Google Shape;1666;p201"/>
            <p:cNvSpPr/>
            <p:nvPr/>
          </p:nvSpPr>
          <p:spPr>
            <a:xfrm>
              <a:off x="5697173" y="3703025"/>
              <a:ext cx="1194900" cy="4896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 sz="900">
                  <a:solidFill>
                    <a:srgbClr val="FFFFFF"/>
                  </a:solidFill>
                  <a:latin typeface="Roboto"/>
                  <a:ea typeface="Roboto"/>
                  <a:cs typeface="Roboto"/>
                  <a:sym typeface="Roboto"/>
                </a:rPr>
                <a:t>Build a webapp for personnel.</a:t>
              </a:r>
              <a:endParaRPr sz="900" b="0" i="0" u="none" strike="noStrike" cap="none">
                <a:solidFill>
                  <a:srgbClr val="FFFFFF"/>
                </a:solidFill>
                <a:latin typeface="Roboto"/>
                <a:ea typeface="Roboto"/>
                <a:cs typeface="Roboto"/>
                <a:sym typeface="Roboto"/>
              </a:endParaRPr>
            </a:p>
          </p:txBody>
        </p:sp>
        <p:pic>
          <p:nvPicPr>
            <p:cNvPr id="1667" name="Google Shape;1667;p201"/>
            <p:cNvPicPr preferRelativeResize="0"/>
            <p:nvPr/>
          </p:nvPicPr>
          <p:blipFill>
            <a:blip r:embed="rId12">
              <a:alphaModFix/>
            </a:blip>
            <a:stretch>
              <a:fillRect/>
            </a:stretch>
          </p:blipFill>
          <p:spPr>
            <a:xfrm>
              <a:off x="6121548" y="3301224"/>
              <a:ext cx="346151" cy="34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gtEl>
                                        <p:attrNameLst>
                                          <p:attrName>style.visibility</p:attrName>
                                        </p:attrNameLst>
                                      </p:cBhvr>
                                      <p:to>
                                        <p:strVal val="visible"/>
                                      </p:to>
                                    </p:set>
                                    <p:animEffect transition="in" filter="fade">
                                      <p:cBhvr>
                                        <p:cTn id="7" dur="1000"/>
                                        <p:tgtEl>
                                          <p:spTgt spid="16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7"/>
                                        </p:tgtEl>
                                        <p:attrNameLst>
                                          <p:attrName>style.visibility</p:attrName>
                                        </p:attrNameLst>
                                      </p:cBhvr>
                                      <p:to>
                                        <p:strVal val="visible"/>
                                      </p:to>
                                    </p:set>
                                    <p:animEffect transition="in" filter="fade">
                                      <p:cBhvr>
                                        <p:cTn id="12" dur="1000"/>
                                        <p:tgtEl>
                                          <p:spTgt spid="1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0"/>
                                        </p:tgtEl>
                                        <p:attrNameLst>
                                          <p:attrName>style.visibility</p:attrName>
                                        </p:attrNameLst>
                                      </p:cBhvr>
                                      <p:to>
                                        <p:strVal val="visible"/>
                                      </p:to>
                                    </p:set>
                                    <p:animEffect transition="in" filter="fade">
                                      <p:cBhvr>
                                        <p:cTn id="17" dur="1000"/>
                                        <p:tgtEl>
                                          <p:spTgt spid="16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5"/>
                                        </p:tgtEl>
                                        <p:attrNameLst>
                                          <p:attrName>style.visibility</p:attrName>
                                        </p:attrNameLst>
                                      </p:cBhvr>
                                      <p:to>
                                        <p:strVal val="visible"/>
                                      </p:to>
                                    </p:set>
                                    <p:animEffect transition="in" filter="fade">
                                      <p:cBhvr>
                                        <p:cTn id="22" dur="10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88" name="Google Shape;1688;p202"/>
          <p:cNvSpPr txBox="1">
            <a:spLocks noGrp="1"/>
          </p:cNvSpPr>
          <p:nvPr>
            <p:ph type="title"/>
          </p:nvPr>
        </p:nvSpPr>
        <p:spPr>
          <a:xfrm>
            <a:off x="88900" y="137150"/>
            <a:ext cx="85824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100"/>
              <a:t>Machine Learning Reviews Qualifications as a Range of Possibilities.</a:t>
            </a:r>
            <a:endParaRPr sz="2100"/>
          </a:p>
        </p:txBody>
      </p:sp>
      <p:cxnSp>
        <p:nvCxnSpPr>
          <p:cNvPr id="2" name="Google Shape;1135;p139">
            <a:extLst>
              <a:ext uri="{FF2B5EF4-FFF2-40B4-BE49-F238E27FC236}">
                <a16:creationId xmlns:a16="http://schemas.microsoft.com/office/drawing/2014/main" id="{7CF65A73-5F3C-4437-100C-C79A39182031}"/>
              </a:ext>
            </a:extLst>
          </p:cNvPr>
          <p:cNvCxnSpPr/>
          <p:nvPr/>
        </p:nvCxnSpPr>
        <p:spPr>
          <a:xfrm>
            <a:off x="4552950" y="1278063"/>
            <a:ext cx="4246800" cy="0"/>
          </a:xfrm>
          <a:prstGeom prst="straightConnector1">
            <a:avLst/>
          </a:prstGeom>
          <a:noFill/>
          <a:ln w="9525" cap="flat" cmpd="sng">
            <a:solidFill>
              <a:srgbClr val="B4A7D6"/>
            </a:solidFill>
            <a:prstDash val="solid"/>
            <a:round/>
            <a:headEnd type="none" w="sm" len="sm"/>
            <a:tailEnd type="none" w="sm" len="sm"/>
          </a:ln>
        </p:spPr>
      </p:cxnSp>
      <p:sp>
        <p:nvSpPr>
          <p:cNvPr id="3" name="Google Shape;1136;p139">
            <a:extLst>
              <a:ext uri="{FF2B5EF4-FFF2-40B4-BE49-F238E27FC236}">
                <a16:creationId xmlns:a16="http://schemas.microsoft.com/office/drawing/2014/main" id="{228B750C-1120-585A-D658-FE9AA8584896}"/>
              </a:ext>
            </a:extLst>
          </p:cNvPr>
          <p:cNvSpPr txBox="1"/>
          <p:nvPr/>
        </p:nvSpPr>
        <p:spPr>
          <a:xfrm>
            <a:off x="8079450" y="1240113"/>
            <a:ext cx="6030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B4A7D6"/>
                </a:solidFill>
                <a:latin typeface="Helvetica Neue"/>
                <a:ea typeface="Helvetica Neue"/>
                <a:cs typeface="Helvetica Neue"/>
                <a:sym typeface="Helvetica Neue"/>
              </a:rPr>
              <a:t>Definitely Qualified</a:t>
            </a:r>
            <a:endParaRPr sz="600" b="1">
              <a:solidFill>
                <a:srgbClr val="B4A7D6"/>
              </a:solidFill>
              <a:latin typeface="Helvetica Neue"/>
              <a:ea typeface="Helvetica Neue"/>
              <a:cs typeface="Helvetica Neue"/>
              <a:sym typeface="Helvetica Neue"/>
            </a:endParaRPr>
          </a:p>
        </p:txBody>
      </p:sp>
      <p:cxnSp>
        <p:nvCxnSpPr>
          <p:cNvPr id="4" name="Google Shape;1137;p139">
            <a:extLst>
              <a:ext uri="{FF2B5EF4-FFF2-40B4-BE49-F238E27FC236}">
                <a16:creationId xmlns:a16="http://schemas.microsoft.com/office/drawing/2014/main" id="{C8CCFD57-2B77-81A1-351B-F1D54447E3EE}"/>
              </a:ext>
            </a:extLst>
          </p:cNvPr>
          <p:cNvCxnSpPr/>
          <p:nvPr/>
        </p:nvCxnSpPr>
        <p:spPr>
          <a:xfrm>
            <a:off x="88900" y="1278063"/>
            <a:ext cx="4292700" cy="0"/>
          </a:xfrm>
          <a:prstGeom prst="straightConnector1">
            <a:avLst/>
          </a:prstGeom>
          <a:noFill/>
          <a:ln w="9525" cap="flat" cmpd="sng">
            <a:solidFill>
              <a:srgbClr val="FF00FF"/>
            </a:solidFill>
            <a:prstDash val="solid"/>
            <a:round/>
            <a:headEnd type="none" w="sm" len="sm"/>
            <a:tailEnd type="none" w="sm" len="sm"/>
          </a:ln>
        </p:spPr>
      </p:cxnSp>
      <p:sp>
        <p:nvSpPr>
          <p:cNvPr id="5" name="Google Shape;1138;p139">
            <a:extLst>
              <a:ext uri="{FF2B5EF4-FFF2-40B4-BE49-F238E27FC236}">
                <a16:creationId xmlns:a16="http://schemas.microsoft.com/office/drawing/2014/main" id="{05A793B2-2393-ED32-AC38-165691BC82B7}"/>
              </a:ext>
            </a:extLst>
          </p:cNvPr>
          <p:cNvSpPr txBox="1"/>
          <p:nvPr/>
        </p:nvSpPr>
        <p:spPr>
          <a:xfrm>
            <a:off x="183250" y="1240113"/>
            <a:ext cx="688200" cy="75900"/>
          </a:xfrm>
          <a:prstGeom prst="rect">
            <a:avLst/>
          </a:prstGeom>
          <a:solidFill>
            <a:srgbClr val="0C101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a:solidFill>
                  <a:srgbClr val="FF00FF"/>
                </a:solidFill>
                <a:latin typeface="Helvetica Neue"/>
                <a:ea typeface="Helvetica Neue"/>
                <a:cs typeface="Helvetica Neue"/>
                <a:sym typeface="Helvetica Neue"/>
              </a:rPr>
              <a:t>Definitely Not Qualified</a:t>
            </a:r>
            <a:endParaRPr sz="600" b="1">
              <a:solidFill>
                <a:srgbClr val="FF00FF"/>
              </a:solidFill>
              <a:latin typeface="Helvetica Neue"/>
              <a:ea typeface="Helvetica Neue"/>
              <a:cs typeface="Helvetica Neue"/>
              <a:sym typeface="Helvetica Neue"/>
            </a:endParaRPr>
          </a:p>
        </p:txBody>
      </p:sp>
      <p:sp>
        <p:nvSpPr>
          <p:cNvPr id="6" name="Google Shape;1139;p139">
            <a:extLst>
              <a:ext uri="{FF2B5EF4-FFF2-40B4-BE49-F238E27FC236}">
                <a16:creationId xmlns:a16="http://schemas.microsoft.com/office/drawing/2014/main" id="{B4735518-170A-DBCE-5AC0-EB495D944247}"/>
              </a:ext>
            </a:extLst>
          </p:cNvPr>
          <p:cNvSpPr txBox="1"/>
          <p:nvPr/>
        </p:nvSpPr>
        <p:spPr>
          <a:xfrm>
            <a:off x="8471325" y="1613169"/>
            <a:ext cx="5622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1.0</a:t>
            </a:r>
            <a:endParaRPr sz="600" b="1">
              <a:solidFill>
                <a:srgbClr val="FFFFFF"/>
              </a:solidFill>
              <a:latin typeface="Helvetica Neue"/>
              <a:ea typeface="Helvetica Neue"/>
              <a:cs typeface="Helvetica Neue"/>
              <a:sym typeface="Helvetica Neue"/>
            </a:endParaRPr>
          </a:p>
        </p:txBody>
      </p:sp>
      <p:sp>
        <p:nvSpPr>
          <p:cNvPr id="7" name="Google Shape;1140;p139">
            <a:extLst>
              <a:ext uri="{FF2B5EF4-FFF2-40B4-BE49-F238E27FC236}">
                <a16:creationId xmlns:a16="http://schemas.microsoft.com/office/drawing/2014/main" id="{4CBF6580-A0A4-A1E5-87F5-6A262E99F9CD}"/>
              </a:ext>
            </a:extLst>
          </p:cNvPr>
          <p:cNvSpPr/>
          <p:nvPr/>
        </p:nvSpPr>
        <p:spPr>
          <a:xfrm>
            <a:off x="88891" y="1476561"/>
            <a:ext cx="137100" cy="137100"/>
          </a:xfrm>
          <a:prstGeom prst="ellipse">
            <a:avLst/>
          </a:prstGeom>
          <a:solidFill>
            <a:srgbClr val="0A0A0C"/>
          </a:solidFill>
          <a:ln w="19050" cap="flat" cmpd="sng">
            <a:solidFill>
              <a:srgbClr val="FF00FF"/>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41;p139">
            <a:extLst>
              <a:ext uri="{FF2B5EF4-FFF2-40B4-BE49-F238E27FC236}">
                <a16:creationId xmlns:a16="http://schemas.microsoft.com/office/drawing/2014/main" id="{4C8A782C-1662-DF6A-4665-9BF1F34F3582}"/>
              </a:ext>
            </a:extLst>
          </p:cNvPr>
          <p:cNvSpPr/>
          <p:nvPr/>
        </p:nvSpPr>
        <p:spPr>
          <a:xfrm>
            <a:off x="8683881" y="1476561"/>
            <a:ext cx="137100" cy="137100"/>
          </a:xfrm>
          <a:prstGeom prst="ellipse">
            <a:avLst/>
          </a:prstGeom>
          <a:solidFill>
            <a:srgbClr val="0A0A0C"/>
          </a:solidFill>
          <a:ln w="19050" cap="flat" cmpd="sng">
            <a:solidFill>
              <a:srgbClr val="B4A7D6"/>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42;p139">
            <a:extLst>
              <a:ext uri="{FF2B5EF4-FFF2-40B4-BE49-F238E27FC236}">
                <a16:creationId xmlns:a16="http://schemas.microsoft.com/office/drawing/2014/main" id="{3FB3D5F2-6552-4462-B0D8-41403385016E}"/>
              </a:ext>
            </a:extLst>
          </p:cNvPr>
          <p:cNvSpPr txBox="1"/>
          <p:nvPr/>
        </p:nvSpPr>
        <p:spPr>
          <a:xfrm>
            <a:off x="-98451" y="1613169"/>
            <a:ext cx="511800" cy="393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600" b="1">
                <a:solidFill>
                  <a:srgbClr val="FFFFFF"/>
                </a:solidFill>
                <a:latin typeface="Helvetica Neue"/>
                <a:ea typeface="Helvetica Neue"/>
                <a:cs typeface="Helvetica Neue"/>
                <a:sym typeface="Helvetica Neue"/>
              </a:rPr>
              <a:t>0.00</a:t>
            </a:r>
            <a:endParaRPr sz="900" b="1" i="0" u="none" strike="noStrike" cap="none">
              <a:solidFill>
                <a:srgbClr val="FFFFFF"/>
              </a:solidFill>
              <a:latin typeface="Helvetica Neue"/>
              <a:ea typeface="Helvetica Neue"/>
              <a:cs typeface="Helvetica Neue"/>
              <a:sym typeface="Helvetica Neue"/>
            </a:endParaRPr>
          </a:p>
        </p:txBody>
      </p:sp>
      <p:grpSp>
        <p:nvGrpSpPr>
          <p:cNvPr id="10" name="Google Shape;1143;p139">
            <a:extLst>
              <a:ext uri="{FF2B5EF4-FFF2-40B4-BE49-F238E27FC236}">
                <a16:creationId xmlns:a16="http://schemas.microsoft.com/office/drawing/2014/main" id="{7FFFA2B7-8AAF-891B-CEB0-69148C1609DC}"/>
              </a:ext>
            </a:extLst>
          </p:cNvPr>
          <p:cNvGrpSpPr/>
          <p:nvPr/>
        </p:nvGrpSpPr>
        <p:grpSpPr>
          <a:xfrm>
            <a:off x="231425" y="1535349"/>
            <a:ext cx="8445649" cy="19500"/>
            <a:chOff x="231425" y="3897549"/>
            <a:chExt cx="8445649" cy="19500"/>
          </a:xfrm>
        </p:grpSpPr>
        <p:sp>
          <p:nvSpPr>
            <p:cNvPr id="11" name="Google Shape;1144;p139">
              <a:extLst>
                <a:ext uri="{FF2B5EF4-FFF2-40B4-BE49-F238E27FC236}">
                  <a16:creationId xmlns:a16="http://schemas.microsoft.com/office/drawing/2014/main" id="{FE4E045E-ECAB-F7BB-C218-380FA1109931}"/>
                </a:ext>
              </a:extLst>
            </p:cNvPr>
            <p:cNvSpPr/>
            <p:nvPr/>
          </p:nvSpPr>
          <p:spPr>
            <a:xfrm rot="-5400000">
              <a:off x="1086425" y="3043149"/>
              <a:ext cx="18300" cy="1728300"/>
            </a:xfrm>
            <a:prstGeom prst="rect">
              <a:avLst/>
            </a:prstGeom>
            <a:gradFill>
              <a:gsLst>
                <a:gs pos="0">
                  <a:srgbClr val="FF00FF"/>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5;p139">
              <a:extLst>
                <a:ext uri="{FF2B5EF4-FFF2-40B4-BE49-F238E27FC236}">
                  <a16:creationId xmlns:a16="http://schemas.microsoft.com/office/drawing/2014/main" id="{A3697FAD-A345-D597-CEC7-52BE4070A91A}"/>
                </a:ext>
              </a:extLst>
            </p:cNvPr>
            <p:cNvSpPr/>
            <p:nvPr/>
          </p:nvSpPr>
          <p:spPr>
            <a:xfrm rot="5400000">
              <a:off x="3085075" y="2732349"/>
              <a:ext cx="19500" cy="2349900"/>
            </a:xfrm>
            <a:prstGeom prst="rect">
              <a:avLst/>
            </a:prstGeom>
            <a:gradFill>
              <a:gsLst>
                <a:gs pos="0">
                  <a:srgbClr val="39B54A"/>
                </a:gs>
                <a:gs pos="100000">
                  <a:srgbClr val="FF56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6;p139">
              <a:extLst>
                <a:ext uri="{FF2B5EF4-FFF2-40B4-BE49-F238E27FC236}">
                  <a16:creationId xmlns:a16="http://schemas.microsoft.com/office/drawing/2014/main" id="{0E06D6D0-ECC7-5965-AC65-8AA9EAA1967E}"/>
                </a:ext>
              </a:extLst>
            </p:cNvPr>
            <p:cNvSpPr/>
            <p:nvPr/>
          </p:nvSpPr>
          <p:spPr>
            <a:xfrm rot="-5400000">
              <a:off x="5179074" y="2988399"/>
              <a:ext cx="19200" cy="1837800"/>
            </a:xfrm>
            <a:prstGeom prst="rect">
              <a:avLst/>
            </a:prstGeom>
            <a:gradFill>
              <a:gsLst>
                <a:gs pos="0">
                  <a:srgbClr val="39B54A"/>
                </a:gs>
                <a:gs pos="100000">
                  <a:srgbClr val="00A4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7;p139">
              <a:extLst>
                <a:ext uri="{FF2B5EF4-FFF2-40B4-BE49-F238E27FC236}">
                  <a16:creationId xmlns:a16="http://schemas.microsoft.com/office/drawing/2014/main" id="{D52C0A94-D5DF-C8BF-C019-05512A1C3806}"/>
                </a:ext>
              </a:extLst>
            </p:cNvPr>
            <p:cNvSpPr/>
            <p:nvPr/>
          </p:nvSpPr>
          <p:spPr>
            <a:xfrm rot="-5400000">
              <a:off x="7382724" y="2622549"/>
              <a:ext cx="19200" cy="2569500"/>
            </a:xfrm>
            <a:prstGeom prst="rect">
              <a:avLst/>
            </a:prstGeom>
            <a:gradFill>
              <a:gsLst>
                <a:gs pos="0">
                  <a:srgbClr val="00A4E4"/>
                </a:gs>
                <a:gs pos="100000">
                  <a:srgbClr val="B4A7D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149;p139">
            <a:extLst>
              <a:ext uri="{FF2B5EF4-FFF2-40B4-BE49-F238E27FC236}">
                <a16:creationId xmlns:a16="http://schemas.microsoft.com/office/drawing/2014/main" id="{C9C54FC8-1BF6-72B6-6084-B1CD4E7C6383}"/>
              </a:ext>
            </a:extLst>
          </p:cNvPr>
          <p:cNvCxnSpPr/>
          <p:nvPr/>
        </p:nvCxnSpPr>
        <p:spPr>
          <a:xfrm>
            <a:off x="4467538" y="1266861"/>
            <a:ext cx="0" cy="556500"/>
          </a:xfrm>
          <a:prstGeom prst="straightConnector1">
            <a:avLst/>
          </a:prstGeom>
          <a:noFill/>
          <a:ln w="9525" cap="flat" cmpd="sng">
            <a:solidFill>
              <a:srgbClr val="39B54A"/>
            </a:solidFill>
            <a:prstDash val="lgDash"/>
            <a:round/>
            <a:headEnd type="none" w="med" len="med"/>
            <a:tailEnd type="none" w="med" len="med"/>
          </a:ln>
        </p:spPr>
      </p:cxnSp>
      <p:sp>
        <p:nvSpPr>
          <p:cNvPr id="16" name="Google Shape;1150;p139">
            <a:extLst>
              <a:ext uri="{FF2B5EF4-FFF2-40B4-BE49-F238E27FC236}">
                <a16:creationId xmlns:a16="http://schemas.microsoft.com/office/drawing/2014/main" id="{DE2BA8B5-074F-C324-FA6E-0E601E80BBC9}"/>
              </a:ext>
            </a:extLst>
          </p:cNvPr>
          <p:cNvSpPr/>
          <p:nvPr/>
        </p:nvSpPr>
        <p:spPr>
          <a:xfrm>
            <a:off x="25" y="4451950"/>
            <a:ext cx="9144000" cy="336300"/>
          </a:xfrm>
          <a:prstGeom prst="rect">
            <a:avLst/>
          </a:prstGeom>
          <a:gradFill>
            <a:gsLst>
              <a:gs pos="0">
                <a:srgbClr val="1A2846">
                  <a:alpha val="70196"/>
                </a:srgbClr>
              </a:gs>
              <a:gs pos="100000">
                <a:srgbClr val="1A2846">
                  <a:alpha val="15294"/>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FFFFFF"/>
                </a:solidFill>
                <a:latin typeface="Titillium Web"/>
                <a:ea typeface="Titillium Web"/>
                <a:cs typeface="Titillium Web"/>
                <a:sym typeface="Titillium Web"/>
              </a:rPr>
              <a:t>Where do you place the “cutoff [green dot]?”</a:t>
            </a:r>
            <a:endParaRPr sz="1100" i="0" u="none" strike="noStrike" cap="none">
              <a:solidFill>
                <a:srgbClr val="FFFFFF"/>
              </a:solidFill>
              <a:latin typeface="Titillium Web"/>
              <a:ea typeface="Titillium Web"/>
              <a:cs typeface="Titillium Web"/>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Robot – Presentation Master Dark">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2581</Words>
  <Application>Microsoft Macintosh PowerPoint</Application>
  <PresentationFormat>On-screen Show (16:9)</PresentationFormat>
  <Paragraphs>316</Paragraphs>
  <Slides>45</Slides>
  <Notes>38</Notes>
  <HiddenSlides>21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Courier New</vt:lpstr>
      <vt:lpstr>Helvetica Neue</vt:lpstr>
      <vt:lpstr>Impact</vt:lpstr>
      <vt:lpstr>Roboto</vt:lpstr>
      <vt:lpstr>Roboto Light</vt:lpstr>
      <vt:lpstr>Söhne</vt:lpstr>
      <vt:lpstr>Titillium Web</vt:lpstr>
      <vt:lpstr>Titillium Web ExtraLight</vt:lpstr>
      <vt:lpstr>DataRobot – Presentation Master Dark</vt:lpstr>
      <vt:lpstr>PowerPoint Presentation</vt:lpstr>
      <vt:lpstr>PowerPoint Presentation</vt:lpstr>
      <vt:lpstr>Delivering value with AI takes five steps.</vt:lpstr>
      <vt:lpstr>There are multiple stakeholders along this journey.</vt:lpstr>
      <vt:lpstr>Simple example of an AI Workflow.</vt:lpstr>
      <vt:lpstr>PowerPoint Presentation</vt:lpstr>
      <vt:lpstr>Fundamentally AI understanding is probabilistic.</vt:lpstr>
      <vt:lpstr>Let’s put a model into production.</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Machine Learning Reviews Qualifications as a Range of Possibilities.</vt:lpstr>
      <vt:lpstr>Similar individuals near the cutoff get different outcomes.</vt:lpstr>
      <vt:lpstr>The model has been running in the background, let’s review outcomes.</vt:lpstr>
      <vt:lpstr>Using the historical outcomes, where should we put the green line.  Let’s make sure we are fair by two groups.</vt:lpstr>
      <vt:lpstr>Sometimes success is more important.</vt:lpstr>
      <vt:lpstr>Sometimes success is more important.</vt:lpstr>
      <vt:lpstr>What about avoiding the poor outcome?</vt:lpstr>
      <vt:lpstr>What about avoiding the poor outcome?</vt:lpstr>
      <vt:lpstr>PowerPoint Presentation</vt:lpstr>
      <vt:lpstr>Technology Ethics has additional considerations</vt:lpstr>
      <vt:lpstr>PowerPoint Presentation</vt:lpstr>
      <vt:lpstr>Regulation is coming here.</vt:lpstr>
      <vt:lpstr>Boneyard and deprecated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 the next 3-5 years, AI augmented decisions &amp; design will be common place.</vt:lpstr>
      <vt:lpstr>AI in Journalism [societal understanding of events] &amp; content creation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Ted Kwartler</cp:lastModifiedBy>
  <cp:revision>11</cp:revision>
  <dcterms:modified xsi:type="dcterms:W3CDTF">2024-04-22T23:24:10Z</dcterms:modified>
</cp:coreProperties>
</file>